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handoutMasterIdLst>
    <p:handoutMasterId r:id="rId22"/>
  </p:handoutMasterIdLst>
  <p:sldIdLst>
    <p:sldId id="887" r:id="rId2"/>
    <p:sldId id="854" r:id="rId3"/>
    <p:sldId id="800" r:id="rId4"/>
    <p:sldId id="801" r:id="rId5"/>
    <p:sldId id="852" r:id="rId6"/>
    <p:sldId id="878" r:id="rId7"/>
    <p:sldId id="877" r:id="rId8"/>
    <p:sldId id="882" r:id="rId9"/>
    <p:sldId id="879" r:id="rId10"/>
    <p:sldId id="880" r:id="rId11"/>
    <p:sldId id="881" r:id="rId12"/>
    <p:sldId id="835" r:id="rId13"/>
    <p:sldId id="883" r:id="rId14"/>
    <p:sldId id="884" r:id="rId15"/>
    <p:sldId id="863" r:id="rId16"/>
    <p:sldId id="885" r:id="rId17"/>
    <p:sldId id="857" r:id="rId18"/>
    <p:sldId id="862" r:id="rId19"/>
    <p:sldId id="886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203864"/>
    <a:srgbClr val="506E7A"/>
    <a:srgbClr val="F9F7F4"/>
    <a:srgbClr val="FFFFD2"/>
    <a:srgbClr val="F5F6F8"/>
    <a:srgbClr val="111112"/>
    <a:srgbClr val="F8F6F6"/>
    <a:srgbClr val="F9F6F8"/>
    <a:srgbClr val="FAF6F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505E3EF-67EA-436B-97B2-0124C06EBD24}" styleName="Estilo Médio 4 - Ênfase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202B0CA-FC54-4496-8BCA-5EF66A818D29}" styleName="Estilo Escuro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660B408-B3CF-4A94-85FC-2B1E0A45F4A2}" styleName="Estilo Escuro 2 - Ênfase 1/Ênfas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91EBBBCC-DAD2-459C-BE2E-F6DE35CF9A28}" styleName="Estilo Escuro 2 - Ênfase 3/Ênfase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69C7853C-536D-4A76-A0AE-DD22124D55A5}" styleName="Estilo com Tema 1 - Ênfas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C083E6E3-FA7D-4D7B-A595-EF9225AFEA82}" styleName="Estilo Claro 1 - Ênfase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69012ECD-51FC-41F1-AA8D-1B2483CD663E}" styleName="Estilo Claro 2 - Ênfase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04"/>
    <p:restoredTop sz="76042"/>
  </p:normalViewPr>
  <p:slideViewPr>
    <p:cSldViewPr snapToGrid="0" snapToObjects="1">
      <p:cViewPr>
        <p:scale>
          <a:sx n="74" d="100"/>
          <a:sy n="74" d="100"/>
        </p:scale>
        <p:origin x="1712" y="3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85" d="100"/>
        <a:sy n="8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85" d="100"/>
          <a:sy n="85" d="100"/>
        </p:scale>
        <p:origin x="2720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CF7E7C-E8D2-7243-9D62-2BBBAEFE8CEB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45902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1.png>
</file>

<file path=ppt/media/image22.png>
</file>

<file path=ppt/media/image23.png>
</file>

<file path=ppt/media/image24.png>
</file>

<file path=ppt/media/image3.jpg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A2667F-67F5-0748-B3A2-273DA7DF42A8}" type="datetimeFigureOut">
              <a:rPr lang="en-US" smtClean="0"/>
              <a:t>5/2/19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8A0DA4-6C4B-EC41-A4B9-7F0F1004320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0201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ournalslibrary.nihr.ac.uk/__data/assets/pdf_file/0005/64751/FullReport-hta14080.pdf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anzctr.org.au/docs/An-Wen%20Chan_Lancet%20Series'13_reducing%20waste%20inaccessible%20research_2014.pdf" TargetMode="External"/><Relationship Id="rId5" Type="http://schemas.openxmlformats.org/officeDocument/2006/relationships/hyperlink" Target="http://www.ncbi.nlm.nih.gov/pubmed/24726925" TargetMode="External"/><Relationship Id="rId4" Type="http://schemas.openxmlformats.org/officeDocument/2006/relationships/hyperlink" Target="http://www.plosmedicine.org/article/info:doi/10.1371/journal.pmed.1000144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ournalslibrary.nihr.ac.uk/__data/assets/pdf_file/0005/64751/FullReport-hta14080.pdf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anzctr.org.au/docs/An-Wen%20Chan_Lancet%20Series'13_reducing%20waste%20inaccessible%20research_2014.pdf" TargetMode="External"/><Relationship Id="rId5" Type="http://schemas.openxmlformats.org/officeDocument/2006/relationships/hyperlink" Target="http://www.ncbi.nlm.nih.gov/pubmed/24726925" TargetMode="External"/><Relationship Id="rId4" Type="http://schemas.openxmlformats.org/officeDocument/2006/relationships/hyperlink" Target="http://www.plosmedicine.org/article/info:doi/10.1371/journal.pmed.1000144" TargetMode="Externa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journalslibrary.nihr.ac.uk/__data/assets/pdf_file/0005/64751/FullReport-hta14080.pdf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://www.anzctr.org.au/docs/An-Wen%20Chan_Lancet%20Series'13_reducing%20waste%20inaccessible%20research_2014.pdf" TargetMode="External"/><Relationship Id="rId5" Type="http://schemas.openxmlformats.org/officeDocument/2006/relationships/hyperlink" Target="http://www.ncbi.nlm.nih.gov/pubmed/24726925" TargetMode="External"/><Relationship Id="rId4" Type="http://schemas.openxmlformats.org/officeDocument/2006/relationships/hyperlink" Target="http://www.plosmedicine.org/article/info:doi/10.1371/journal.pmed.1000144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30121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é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faz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Mais de 400 guias depositados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há de instrução em vários níveis 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Ligado à instituições acadêmicas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r>
              <a:rPr lang="en-US" dirty="0"/>
              <a:t>*** Supporting information – Toolkits and Library***</a:t>
            </a:r>
          </a:p>
          <a:p>
            <a:endParaRPr lang="en-US" dirty="0"/>
          </a:p>
          <a:p>
            <a:r>
              <a:rPr lang="en-US" dirty="0"/>
              <a:t>Outros: https://</a:t>
            </a:r>
            <a:r>
              <a:rPr lang="en-US" dirty="0" err="1"/>
              <a:t>globalhealthtrials.tghn.org</a:t>
            </a:r>
            <a:r>
              <a:rPr lang="en-US" dirty="0"/>
              <a:t>/articles/writing-and-publishing/, ICMJE, COPE, WHO, </a:t>
            </a:r>
          </a:p>
          <a:p>
            <a:endParaRPr lang="en-US" dirty="0"/>
          </a:p>
          <a:p>
            <a:r>
              <a:rPr lang="en-US" dirty="0"/>
              <a:t># LIBRARY #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Where to find guidelines (more than 400 and others in development)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to use the correct guidelines </a:t>
            </a:r>
          </a:p>
          <a:p>
            <a:pPr marL="171450" indent="-171450">
              <a:buFontTx/>
              <a:buChar char="-"/>
            </a:pPr>
            <a:r>
              <a:rPr lang="en-US" dirty="0"/>
              <a:t>Guidance on scientific writing (books, courses, presentations) – see Library</a:t>
            </a:r>
          </a:p>
          <a:p>
            <a:pPr marL="171450" indent="-171450">
              <a:buFontTx/>
              <a:buChar char="-"/>
            </a:pPr>
            <a:r>
              <a:rPr lang="en-US" dirty="0"/>
              <a:t>Research ethics - see Library</a:t>
            </a:r>
          </a:p>
          <a:p>
            <a:pPr marL="171450" indent="-171450">
              <a:buFontTx/>
              <a:buChar char="-"/>
            </a:pPr>
            <a:r>
              <a:rPr lang="en-US" dirty="0"/>
              <a:t>Editorial policies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### Comment initiatives for authors ###</a:t>
            </a:r>
          </a:p>
          <a:p>
            <a:endParaRPr lang="en-US" dirty="0"/>
          </a:p>
          <a:p>
            <a:r>
              <a:rPr lang="en-US" dirty="0"/>
              <a:t>EQUATOR Network – </a:t>
            </a:r>
          </a:p>
          <a:p>
            <a:endParaRPr lang="en-US" dirty="0"/>
          </a:p>
          <a:p>
            <a:r>
              <a:rPr lang="en-US" dirty="0"/>
              <a:t># TOOLKIT #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Courses for authors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editors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reviewers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teachers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developers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61478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é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faz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Mais de 400 guias depositados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há de instrução em vários níveis 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Ligado à instituições acadêmicas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r>
              <a:rPr lang="en-US" dirty="0"/>
              <a:t>*** Supporting information – Toolkits and Library***</a:t>
            </a:r>
          </a:p>
          <a:p>
            <a:endParaRPr lang="en-US" dirty="0"/>
          </a:p>
          <a:p>
            <a:r>
              <a:rPr lang="en-US" dirty="0"/>
              <a:t>Outros: https://</a:t>
            </a:r>
            <a:r>
              <a:rPr lang="en-US" dirty="0" err="1"/>
              <a:t>globalhealthtrials.tghn.org</a:t>
            </a:r>
            <a:r>
              <a:rPr lang="en-US" dirty="0"/>
              <a:t>/articles/writing-and-publishing/, ICMJE, COPE, WHO, </a:t>
            </a:r>
          </a:p>
          <a:p>
            <a:endParaRPr lang="en-US" dirty="0"/>
          </a:p>
          <a:p>
            <a:r>
              <a:rPr lang="en-US" dirty="0"/>
              <a:t># LIBRARY #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Where to find guidelines (more than 400 and others in development)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to use the correct guidelines </a:t>
            </a:r>
          </a:p>
          <a:p>
            <a:pPr marL="171450" indent="-171450">
              <a:buFontTx/>
              <a:buChar char="-"/>
            </a:pPr>
            <a:r>
              <a:rPr lang="en-US" dirty="0"/>
              <a:t>Guidance on scientific writing (books, courses, presentations) – see Library</a:t>
            </a:r>
          </a:p>
          <a:p>
            <a:pPr marL="171450" indent="-171450">
              <a:buFontTx/>
              <a:buChar char="-"/>
            </a:pPr>
            <a:r>
              <a:rPr lang="en-US" dirty="0"/>
              <a:t>Research ethics - see Library</a:t>
            </a:r>
          </a:p>
          <a:p>
            <a:pPr marL="171450" indent="-171450">
              <a:buFontTx/>
              <a:buChar char="-"/>
            </a:pPr>
            <a:r>
              <a:rPr lang="en-US" dirty="0"/>
              <a:t>Editorial policies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### Comment initiatives for authors ###</a:t>
            </a:r>
          </a:p>
          <a:p>
            <a:endParaRPr lang="en-US" dirty="0"/>
          </a:p>
          <a:p>
            <a:r>
              <a:rPr lang="en-US" dirty="0"/>
              <a:t>EQUATOR Network – </a:t>
            </a:r>
          </a:p>
          <a:p>
            <a:endParaRPr lang="en-US" dirty="0"/>
          </a:p>
          <a:p>
            <a:r>
              <a:rPr lang="en-US" dirty="0"/>
              <a:t># TOOLKIT #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Courses for authors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editors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reviewers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teachers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developers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78434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 um monte de coisas.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relato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Agradecimento a este problema de excelência por incorporar em sua programação uma mesa dedicada a temas como esse – 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sempre em vanguarda.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### NOTES FOR THE BUBBLES ###</a:t>
            </a:r>
            <a:endParaRPr lang="en-US" dirty="0"/>
          </a:p>
          <a:p>
            <a:endParaRPr lang="en-US" dirty="0"/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Protocol publicly 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Available, 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Register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Pre-specified methods, interventions,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statistical code, outcomes, and data sharing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COIs fairly disclosed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892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 um monte de coisas.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relato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Agradecimento a este problema de excelência por incorporar em sua programação uma mesa dedicada a temas como esse – 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sempre em vanguarda.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### NOTES FOR THE BUBBLES ###</a:t>
            </a:r>
            <a:endParaRPr lang="en-US" dirty="0"/>
          </a:p>
          <a:p>
            <a:endParaRPr lang="en-US" dirty="0"/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Protocol publicly 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Available, 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Register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Pre-specified methods, interventions,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statistical code, outcomes, and data sharing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COIs fairly disclosed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030786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 um monte de coisas.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relato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Agradecimento a este problema de excelência por incorporar em sua programação uma mesa dedicada a temas como esse – 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sempre em vanguarda.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### NOTES FOR THE BUBBLES ###</a:t>
            </a:r>
            <a:endParaRPr lang="en-US" dirty="0"/>
          </a:p>
          <a:p>
            <a:endParaRPr lang="en-US" dirty="0"/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Protocol publicly 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Available, 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Register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Pre-specified methods, interventions,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statistical code, outcomes, and data sharing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COIs fairly disclosed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9464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 um monte de coisas.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relato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Agradecimento a este problema de excelência por incorporar em sua programação uma mesa dedicada a temas como esse – 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sempre em vanguarda.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### NOTES FOR THE BUBBLES ###</a:t>
            </a:r>
            <a:endParaRPr lang="en-US" dirty="0"/>
          </a:p>
          <a:p>
            <a:endParaRPr lang="en-US" dirty="0"/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Protocol publicly 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Available, 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Register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Pre-specified methods, interventions,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statistical code, outcomes, and data sharing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COIs fairly disclosed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7607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Significa um monte de coisas.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Foco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CA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relato</a:t>
            </a:r>
            <a:r>
              <a:rPr lang="en-CA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Agradecimento a este problema de excelência por incorporar em sua programação uma mesa dedicada a temas como esse – </a:t>
            </a:r>
            <a:r>
              <a:rPr lang="pt-BR" sz="1200" b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sempre em vanguarda.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>
              <a:sym typeface="Wingdings" pitchFamily="2" charset="2"/>
            </a:endParaRPr>
          </a:p>
          <a:p>
            <a:r>
              <a:rPr lang="en-US" dirty="0">
                <a:sym typeface="Wingdings" pitchFamily="2" charset="2"/>
              </a:rPr>
              <a:t>### NOTES FOR THE BUBBLES ###</a:t>
            </a:r>
            <a:endParaRPr lang="en-US" dirty="0"/>
          </a:p>
          <a:p>
            <a:endParaRPr lang="en-US" dirty="0"/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Protocol publicly 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Available, 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Register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Pre-specified methods, interventions,</a:t>
            </a:r>
          </a:p>
          <a:p>
            <a:pPr algn="l"/>
            <a:r>
              <a:rPr lang="en-US" sz="1200" dirty="0">
                <a:solidFill>
                  <a:schemeClr val="bg1"/>
                </a:solidFill>
              </a:rPr>
              <a:t>statistical code, outcomes, and data sharing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solidFill>
                  <a:schemeClr val="bg1"/>
                </a:solidFill>
              </a:rPr>
              <a:t>COIs fairly disclosed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04114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is my last slide. With this big disclaimer, I would only say “thank you” (that’s not my usual). Hope to make people reflexive here.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17546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Agradecimento</a:t>
            </a:r>
            <a:r>
              <a:rPr lang="en-US" dirty="0"/>
              <a:t> </a:t>
            </a:r>
            <a:r>
              <a:rPr lang="en-US" dirty="0" err="1"/>
              <a:t>aos</a:t>
            </a:r>
            <a:r>
              <a:rPr lang="en-US" baseline="0" dirty="0"/>
              <a:t> meus </a:t>
            </a:r>
            <a:r>
              <a:rPr lang="en-US" baseline="0" dirty="0" err="1"/>
              <a:t>orientadores</a:t>
            </a:r>
            <a:r>
              <a:rPr lang="en-US" baseline="0" dirty="0"/>
              <a:t>, amigos, </a:t>
            </a:r>
            <a:r>
              <a:rPr lang="en-US" baseline="0" dirty="0" err="1"/>
              <a:t>colegas</a:t>
            </a:r>
            <a:r>
              <a:rPr lang="en-US" baseline="0" dirty="0"/>
              <a:t>, </a:t>
            </a:r>
            <a:r>
              <a:rPr lang="en-US" baseline="0" dirty="0" err="1"/>
              <a:t>mentores</a:t>
            </a:r>
            <a:r>
              <a:rPr lang="en-US" baseline="0" dirty="0"/>
              <a:t> </a:t>
            </a:r>
            <a:r>
              <a:rPr lang="mr-IN" baseline="0" dirty="0"/>
              <a:t>–</a:t>
            </a:r>
            <a:r>
              <a:rPr lang="en-US" baseline="0" dirty="0"/>
              <a:t> </a:t>
            </a:r>
            <a:r>
              <a:rPr lang="en-US" baseline="0" dirty="0" err="1"/>
              <a:t>todas</a:t>
            </a:r>
            <a:r>
              <a:rPr lang="en-US" baseline="0" dirty="0"/>
              <a:t> as </a:t>
            </a:r>
            <a:r>
              <a:rPr lang="en-US" baseline="0" dirty="0" err="1"/>
              <a:t>pessoas</a:t>
            </a:r>
            <a:r>
              <a:rPr lang="en-US" baseline="0" dirty="0"/>
              <a:t> com as </a:t>
            </a:r>
            <a:r>
              <a:rPr lang="en-US" baseline="0" dirty="0" err="1"/>
              <a:t>quais</a:t>
            </a:r>
            <a:r>
              <a:rPr lang="en-US" baseline="0" dirty="0"/>
              <a:t> </a:t>
            </a:r>
            <a:r>
              <a:rPr lang="en-US" baseline="0" dirty="0" err="1"/>
              <a:t>tenho</a:t>
            </a:r>
            <a:r>
              <a:rPr lang="en-US" baseline="0" dirty="0"/>
              <a:t> </a:t>
            </a:r>
            <a:r>
              <a:rPr lang="en-US" baseline="0" dirty="0" err="1"/>
              <a:t>tido</a:t>
            </a:r>
            <a:r>
              <a:rPr lang="en-US" baseline="0" dirty="0"/>
              <a:t> a </a:t>
            </a:r>
            <a:r>
              <a:rPr lang="en-US" baseline="0" dirty="0" err="1"/>
              <a:t>oportunidade</a:t>
            </a:r>
            <a:r>
              <a:rPr lang="en-US" baseline="0" dirty="0"/>
              <a:t> de </a:t>
            </a:r>
            <a:r>
              <a:rPr lang="en-US" baseline="0" dirty="0" err="1"/>
              <a:t>aprender</a:t>
            </a:r>
            <a:r>
              <a:rPr lang="en-US" baseline="0" dirty="0"/>
              <a:t> </a:t>
            </a:r>
            <a:r>
              <a:rPr lang="en-US" baseline="0" dirty="0" err="1"/>
              <a:t>em</a:t>
            </a:r>
            <a:r>
              <a:rPr lang="en-US" baseline="0" dirty="0"/>
              <a:t> </a:t>
            </a:r>
            <a:r>
              <a:rPr lang="en-US" baseline="0" dirty="0" err="1"/>
              <a:t>qualquer</a:t>
            </a:r>
            <a:r>
              <a:rPr lang="en-US" baseline="0" dirty="0"/>
              <a:t> </a:t>
            </a:r>
            <a:r>
              <a:rPr lang="en-US" baseline="0" dirty="0" err="1"/>
              <a:t>ämbito</a:t>
            </a:r>
            <a:r>
              <a:rPr lang="en-US" baseline="0" dirty="0"/>
              <a:t>, de </a:t>
            </a:r>
            <a:r>
              <a:rPr lang="en-US" baseline="0" dirty="0" err="1"/>
              <a:t>perto</a:t>
            </a:r>
            <a:r>
              <a:rPr lang="en-US" baseline="0" dirty="0"/>
              <a:t> </a:t>
            </a:r>
            <a:r>
              <a:rPr lang="en-US" baseline="0" dirty="0" err="1"/>
              <a:t>ou</a:t>
            </a:r>
            <a:r>
              <a:rPr lang="en-US" baseline="0" dirty="0"/>
              <a:t> de </a:t>
            </a:r>
            <a:r>
              <a:rPr lang="en-US" baseline="0" dirty="0" err="1"/>
              <a:t>longe</a:t>
            </a:r>
            <a:r>
              <a:rPr lang="en-US" baseline="0" dirty="0"/>
              <a:t>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930952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97833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5235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 agradecimento ao seu legado – Eco de uma peça extremamente forte; EQUATOR Network, Guias de Relato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161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Desperdício de dinheiro, recursos humanos, pacientes, dentre outros através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Lancet Series colocou declaradamente; mais 5 artigos publicados no mesmo volume, com problemas e possíveis soluções. 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forma como a pesquisa vem sendo feita hoje precisa ser refletida. Grande parte deste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continuum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 facilmente reparável, muito embora eu precise dizer que outros possuem barreiras mais difíceis de serem transportas. 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relato completo de uma peça científica foi colocado com a última parte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continuum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talvez com o maior impacto (por inabilitar a translação das camadas anteriores) e menor custo de correção -&gt; direcionar minha fala para o fim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continuum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dirty="0"/>
          </a:p>
          <a:p>
            <a:r>
              <a:rPr lang="en-CA" dirty="0"/>
              <a:t>REFERENCES:</a:t>
            </a:r>
          </a:p>
          <a:p>
            <a:endParaRPr lang="en-CA" dirty="0"/>
          </a:p>
          <a:p>
            <a:r>
              <a:rPr lang="en-US" sz="1200" b="1" dirty="0">
                <a:solidFill>
                  <a:schemeClr val="bg1"/>
                </a:solidFill>
              </a:rPr>
              <a:t>+50% </a:t>
            </a:r>
            <a:r>
              <a:rPr lang="en-US" sz="1200" b="1" dirty="0">
                <a:solidFill>
                  <a:srgbClr val="FF2F92"/>
                </a:solidFill>
              </a:rPr>
              <a:t>never fully </a:t>
            </a:r>
            <a:r>
              <a:rPr lang="en-US" sz="1200" b="1" dirty="0">
                <a:solidFill>
                  <a:schemeClr val="bg1"/>
                </a:solidFill>
              </a:rPr>
              <a:t>reported (</a:t>
            </a:r>
            <a:r>
              <a:rPr lang="en-CA" dirty="0"/>
              <a:t>Scherer RW, </a:t>
            </a:r>
            <a:r>
              <a:rPr lang="en-CA" dirty="0" err="1"/>
              <a:t>Langenberg</a:t>
            </a:r>
            <a:r>
              <a:rPr lang="en-CA" dirty="0"/>
              <a:t> P, von Elm E. Full publication of results initially presented in abstracts. Cochrane Database </a:t>
            </a:r>
            <a:r>
              <a:rPr lang="en-CA" dirty="0" err="1"/>
              <a:t>Syst</a:t>
            </a:r>
            <a:r>
              <a:rPr lang="en-CA" dirty="0"/>
              <a:t> Rev 2007; 2: MR000005.)</a:t>
            </a:r>
            <a:endParaRPr lang="en-US" sz="1200" b="1" dirty="0">
              <a:solidFill>
                <a:schemeClr val="bg1"/>
              </a:solidFill>
            </a:endParaRPr>
          </a:p>
          <a:p>
            <a:r>
              <a:rPr lang="en-US" sz="1200" b="1" dirty="0">
                <a:solidFill>
                  <a:schemeClr val="bg1"/>
                </a:solidFill>
              </a:rPr>
              <a:t>+30% of </a:t>
            </a:r>
            <a:r>
              <a:rPr lang="en-US" sz="1200" b="1" dirty="0">
                <a:solidFill>
                  <a:srgbClr val="FF2F92"/>
                </a:solidFill>
              </a:rPr>
              <a:t>trials interventions </a:t>
            </a:r>
            <a:r>
              <a:rPr lang="en-US" sz="1200" b="1" dirty="0">
                <a:solidFill>
                  <a:schemeClr val="bg1"/>
                </a:solidFill>
              </a:rPr>
              <a:t>not </a:t>
            </a:r>
            <a:r>
              <a:rPr lang="en-US" sz="1200" b="1" dirty="0">
                <a:solidFill>
                  <a:srgbClr val="FF2F92"/>
                </a:solidFill>
              </a:rPr>
              <a:t>sufficiently described</a:t>
            </a:r>
          </a:p>
          <a:p>
            <a:r>
              <a:rPr lang="en-US" sz="1200" b="1" dirty="0">
                <a:solidFill>
                  <a:schemeClr val="bg1"/>
                </a:solidFill>
              </a:rPr>
              <a:t>+50% of </a:t>
            </a:r>
            <a:r>
              <a:rPr lang="en-US" sz="1200" b="1" dirty="0">
                <a:solidFill>
                  <a:srgbClr val="FF2F92"/>
                </a:solidFill>
              </a:rPr>
              <a:t>planned study outcomes </a:t>
            </a:r>
            <a:r>
              <a:rPr lang="en-US" sz="1200" b="1" dirty="0">
                <a:solidFill>
                  <a:schemeClr val="bg1"/>
                </a:solidFill>
              </a:rPr>
              <a:t>not </a:t>
            </a:r>
            <a:r>
              <a:rPr lang="en-US" sz="1200" b="1" dirty="0">
                <a:solidFill>
                  <a:srgbClr val="FF2F92"/>
                </a:solidFill>
              </a:rPr>
              <a:t>reported</a:t>
            </a:r>
          </a:p>
          <a:p>
            <a:endParaRPr lang="en-US" sz="1200" b="0" dirty="0">
              <a:solidFill>
                <a:schemeClr val="bg1"/>
              </a:solidFill>
            </a:endParaRPr>
          </a:p>
          <a:p>
            <a:r>
              <a:rPr lang="en-US" sz="1200" b="0" dirty="0">
                <a:solidFill>
                  <a:schemeClr val="bg1"/>
                </a:solidFill>
              </a:rPr>
              <a:t>References:</a:t>
            </a:r>
          </a:p>
          <a:p>
            <a:endParaRPr lang="en-US" dirty="0"/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[1] F Song, S Parekh, L Hooper, YK Loke, J Ryder, AJ Sutton, C Hing, CS Kwok, C Pang, I Harvey. Dissemination and publication of research findings: an updated review of related biases. Health Technology Assessment 2010; Vol. 14: No. 8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http://www.journalslibrary.nihr.ac.uk/__data/assets/pdf_file/0005/64751/FullReport-hta14080.pdf</a:t>
            </a:r>
            <a:br>
              <a:rPr lang="en-CA" dirty="0"/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[2] Ross JS, Mulvey GK, Hines EM,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Nissen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Krumholz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HM. Trial Publication after Registration in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ClinicalTrials.Gov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 Cross-Sectional Analysis. Sim I, editor. </a:t>
            </a:r>
            <a:r>
              <a:rPr lang="en-CA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PLoS</a:t>
            </a:r>
            <a:r>
              <a:rPr lang="en-CA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Medicine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2009 Sep 8;6:e1000144.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http://www.plosmedicine.org/article/info:doi%2F10.1371%2Fjournal.pmed.1000144</a:t>
            </a:r>
            <a:br>
              <a:rPr lang="en-CA" dirty="0"/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[3] Munch T,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Dufka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FL, Greene K, Smith SM, Dworkin RH,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Rowbotham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MC.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RReACT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goes global: Perils and pitfalls of constructing a global open-access database of registered analgesic clinical trials and trial results. </a:t>
            </a:r>
            <a:r>
              <a:rPr lang="en-CA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2014 Apr 13.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pii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S0304-3959(14)00175-4.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10.1016/j.pain.2014.04.007. Online: 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http://www.ncbi.nlm.nih.gov/pubmed/24726925</a:t>
            </a:r>
            <a:br>
              <a:rPr lang="en-CA" dirty="0"/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[4] Chan AW, Song F, Vickers A, Jefferson T,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Dickersin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Gøtzsche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PC,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Krumholz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HM,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Ghersi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D, van der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Worp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HB. Increasing value and reducing waste: addressing inaccessible research. </a:t>
            </a:r>
            <a:r>
              <a:rPr lang="en-CA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Lancet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18 January 2014 (Volume 383 Issue 9913 Pages 257-266 DOI: 10.1016/S0140-6736(13)62296-5) Online: 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invalidUrl="http://www.anzctr.org.au/docs/An-Wen Chan_Lancet Series'13_reducing waste inaccessible research_2014.pdf"/>
              </a:rPr>
              <a:t>http://www.anzctr.org.au/docs/An-Wen%20Chan_Lancet%20Series’13_reducing%20waste%20inaccessible%20research_2014.pdf</a:t>
            </a:r>
            <a:endParaRPr lang="en-C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 2:</a:t>
            </a:r>
          </a:p>
          <a:p>
            <a:endParaRPr lang="en-C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</a:rPr>
              <a:t>If someone question the estimative of 85% on research: Given a 100 research projects,  only 50 will be published. Given the 50 published ones, only 25 will be well reported. Among </a:t>
            </a:r>
            <a:r>
              <a:rPr lang="en-US" sz="1200" b="0" dirty="0" err="1">
                <a:solidFill>
                  <a:schemeClr val="bg1"/>
                </a:solidFill>
              </a:rPr>
              <a:t>ot</a:t>
            </a:r>
            <a:r>
              <a:rPr lang="en-US" sz="1200" b="0" dirty="0">
                <a:solidFill>
                  <a:schemeClr val="bg1"/>
                </a:solidFill>
              </a:rPr>
              <a:t> these, only 12,5 won’t have any problem with methods. So, 85 out 100 (85%) could have waste in a part or totally.,</a:t>
            </a:r>
          </a:p>
          <a:p>
            <a:br>
              <a:rPr lang="en-CA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935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é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faz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Mais de 400 guias depositados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há de instrução em vários níveis 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Ligado à instituições acadêmicas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r>
              <a:rPr lang="en-US" dirty="0"/>
              <a:t>*** Supporting information – Toolkits and Library***</a:t>
            </a:r>
          </a:p>
          <a:p>
            <a:endParaRPr lang="en-US" dirty="0"/>
          </a:p>
          <a:p>
            <a:r>
              <a:rPr lang="en-US" dirty="0"/>
              <a:t>Outros: https://</a:t>
            </a:r>
            <a:r>
              <a:rPr lang="en-US" dirty="0" err="1"/>
              <a:t>globalhealthtrials.tghn.org</a:t>
            </a:r>
            <a:r>
              <a:rPr lang="en-US" dirty="0"/>
              <a:t>/articles/writing-and-publishing/, ICMJE, COPE, WHO, </a:t>
            </a:r>
          </a:p>
          <a:p>
            <a:endParaRPr lang="en-US" dirty="0"/>
          </a:p>
          <a:p>
            <a:r>
              <a:rPr lang="en-US" dirty="0"/>
              <a:t># LIBRARY #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Where to find guidelines (more than 400 and others in development)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to use the correct guidelines </a:t>
            </a:r>
          </a:p>
          <a:p>
            <a:pPr marL="171450" indent="-171450">
              <a:buFontTx/>
              <a:buChar char="-"/>
            </a:pPr>
            <a:r>
              <a:rPr lang="en-US" dirty="0"/>
              <a:t>Guidance on scientific writing (books, courses, presentations) – see Library</a:t>
            </a:r>
          </a:p>
          <a:p>
            <a:pPr marL="171450" indent="-171450">
              <a:buFontTx/>
              <a:buChar char="-"/>
            </a:pPr>
            <a:r>
              <a:rPr lang="en-US" dirty="0"/>
              <a:t>Research ethics - see Library</a:t>
            </a:r>
          </a:p>
          <a:p>
            <a:pPr marL="171450" indent="-171450">
              <a:buFontTx/>
              <a:buChar char="-"/>
            </a:pPr>
            <a:r>
              <a:rPr lang="en-US" dirty="0"/>
              <a:t>Editorial policies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### Comment initiatives for authors ###</a:t>
            </a:r>
          </a:p>
          <a:p>
            <a:endParaRPr lang="en-US" dirty="0"/>
          </a:p>
          <a:p>
            <a:r>
              <a:rPr lang="en-US" dirty="0"/>
              <a:t>EQUATOR Network – </a:t>
            </a:r>
          </a:p>
          <a:p>
            <a:endParaRPr lang="en-US" dirty="0"/>
          </a:p>
          <a:p>
            <a:r>
              <a:rPr lang="en-US" dirty="0"/>
              <a:t># TOOLKIT #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Courses for authors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editors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reviewers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teachers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developers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01004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é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faz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Mais de 400 guias depositados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há de instrução em vários níveis 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Ligado à instituições acadêmicas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r>
              <a:rPr lang="en-US" dirty="0"/>
              <a:t>*** Supporting information – Toolkits and Library***</a:t>
            </a:r>
          </a:p>
          <a:p>
            <a:endParaRPr lang="en-US" dirty="0"/>
          </a:p>
          <a:p>
            <a:r>
              <a:rPr lang="en-US" dirty="0"/>
              <a:t>Outros: https://</a:t>
            </a:r>
            <a:r>
              <a:rPr lang="en-US" dirty="0" err="1"/>
              <a:t>globalhealthtrials.tghn.org</a:t>
            </a:r>
            <a:r>
              <a:rPr lang="en-US" dirty="0"/>
              <a:t>/articles/writing-and-publishing/, ICMJE, COPE, WHO, </a:t>
            </a:r>
          </a:p>
          <a:p>
            <a:endParaRPr lang="en-US" dirty="0"/>
          </a:p>
          <a:p>
            <a:r>
              <a:rPr lang="en-US" dirty="0"/>
              <a:t># LIBRARY #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Where to find guidelines (more than 400 and others in development)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to use the correct guidelines </a:t>
            </a:r>
          </a:p>
          <a:p>
            <a:pPr marL="171450" indent="-171450">
              <a:buFontTx/>
              <a:buChar char="-"/>
            </a:pPr>
            <a:r>
              <a:rPr lang="en-US" dirty="0"/>
              <a:t>Guidance on scientific writing (books, courses, presentations) – see Library</a:t>
            </a:r>
          </a:p>
          <a:p>
            <a:pPr marL="171450" indent="-171450">
              <a:buFontTx/>
              <a:buChar char="-"/>
            </a:pPr>
            <a:r>
              <a:rPr lang="en-US" dirty="0"/>
              <a:t>Research ethics - see Library</a:t>
            </a:r>
          </a:p>
          <a:p>
            <a:pPr marL="171450" indent="-171450">
              <a:buFontTx/>
              <a:buChar char="-"/>
            </a:pPr>
            <a:r>
              <a:rPr lang="en-US" dirty="0"/>
              <a:t>Editorial policies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### Comment initiatives for authors ###</a:t>
            </a:r>
          </a:p>
          <a:p>
            <a:endParaRPr lang="en-US" dirty="0"/>
          </a:p>
          <a:p>
            <a:r>
              <a:rPr lang="en-US" dirty="0"/>
              <a:t>EQUATOR Network – </a:t>
            </a:r>
          </a:p>
          <a:p>
            <a:endParaRPr lang="en-US" dirty="0"/>
          </a:p>
          <a:p>
            <a:r>
              <a:rPr lang="en-US" dirty="0"/>
              <a:t># TOOLKIT #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Courses for authors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editors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reviewers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teachers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developers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59446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Desperdício de dinheiro, recursos humanos, pacientes, dentre outros através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Lancet Series colocou declaradamente; mais 5 artigos publicados no mesmo volume, com problemas e possíveis soluções. 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forma como a pesquisa vem sendo feita hoje precisa ser refletida. Grande parte deste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continuum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 facilmente reparável, muito embora eu precise dizer que outros possuem barreiras mais difíceis de serem transportas. 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relato completo de uma peça científica foi colocado com a última parte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continuum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talvez com o maior impacto (por inabilitar a translação das camadas anteriores) e menor custo de correção -&gt; direcionar minha fala para o fim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continuum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dirty="0"/>
          </a:p>
          <a:p>
            <a:r>
              <a:rPr lang="en-CA" dirty="0"/>
              <a:t>REFERENCES:</a:t>
            </a:r>
          </a:p>
          <a:p>
            <a:endParaRPr lang="en-CA" dirty="0"/>
          </a:p>
          <a:p>
            <a:r>
              <a:rPr lang="en-US" sz="1200" b="1" dirty="0">
                <a:solidFill>
                  <a:schemeClr val="bg1"/>
                </a:solidFill>
              </a:rPr>
              <a:t>+50% </a:t>
            </a:r>
            <a:r>
              <a:rPr lang="en-US" sz="1200" b="1" dirty="0">
                <a:solidFill>
                  <a:srgbClr val="FF2F92"/>
                </a:solidFill>
              </a:rPr>
              <a:t>never fully </a:t>
            </a:r>
            <a:r>
              <a:rPr lang="en-US" sz="1200" b="1" dirty="0">
                <a:solidFill>
                  <a:schemeClr val="bg1"/>
                </a:solidFill>
              </a:rPr>
              <a:t>reported (</a:t>
            </a:r>
            <a:r>
              <a:rPr lang="en-CA" dirty="0"/>
              <a:t>Scherer RW, </a:t>
            </a:r>
            <a:r>
              <a:rPr lang="en-CA" dirty="0" err="1"/>
              <a:t>Langenberg</a:t>
            </a:r>
            <a:r>
              <a:rPr lang="en-CA" dirty="0"/>
              <a:t> P, von Elm E. Full publication of results initially presented in abstracts. Cochrane Database </a:t>
            </a:r>
            <a:r>
              <a:rPr lang="en-CA" dirty="0" err="1"/>
              <a:t>Syst</a:t>
            </a:r>
            <a:r>
              <a:rPr lang="en-CA" dirty="0"/>
              <a:t> Rev 2007; 2: MR000005.)</a:t>
            </a:r>
            <a:endParaRPr lang="en-US" sz="1200" b="1" dirty="0">
              <a:solidFill>
                <a:schemeClr val="bg1"/>
              </a:solidFill>
            </a:endParaRPr>
          </a:p>
          <a:p>
            <a:r>
              <a:rPr lang="en-US" sz="1200" b="1" dirty="0">
                <a:solidFill>
                  <a:schemeClr val="bg1"/>
                </a:solidFill>
              </a:rPr>
              <a:t>+30% of </a:t>
            </a:r>
            <a:r>
              <a:rPr lang="en-US" sz="1200" b="1" dirty="0">
                <a:solidFill>
                  <a:srgbClr val="FF2F92"/>
                </a:solidFill>
              </a:rPr>
              <a:t>trials interventions </a:t>
            </a:r>
            <a:r>
              <a:rPr lang="en-US" sz="1200" b="1" dirty="0">
                <a:solidFill>
                  <a:schemeClr val="bg1"/>
                </a:solidFill>
              </a:rPr>
              <a:t>not </a:t>
            </a:r>
            <a:r>
              <a:rPr lang="en-US" sz="1200" b="1" dirty="0">
                <a:solidFill>
                  <a:srgbClr val="FF2F92"/>
                </a:solidFill>
              </a:rPr>
              <a:t>sufficiently described</a:t>
            </a:r>
          </a:p>
          <a:p>
            <a:r>
              <a:rPr lang="en-US" sz="1200" b="1" dirty="0">
                <a:solidFill>
                  <a:schemeClr val="bg1"/>
                </a:solidFill>
              </a:rPr>
              <a:t>+50% of </a:t>
            </a:r>
            <a:r>
              <a:rPr lang="en-US" sz="1200" b="1" dirty="0">
                <a:solidFill>
                  <a:srgbClr val="FF2F92"/>
                </a:solidFill>
              </a:rPr>
              <a:t>planned study outcomes </a:t>
            </a:r>
            <a:r>
              <a:rPr lang="en-US" sz="1200" b="1" dirty="0">
                <a:solidFill>
                  <a:schemeClr val="bg1"/>
                </a:solidFill>
              </a:rPr>
              <a:t>not </a:t>
            </a:r>
            <a:r>
              <a:rPr lang="en-US" sz="1200" b="1" dirty="0">
                <a:solidFill>
                  <a:srgbClr val="FF2F92"/>
                </a:solidFill>
              </a:rPr>
              <a:t>reported</a:t>
            </a:r>
          </a:p>
          <a:p>
            <a:endParaRPr lang="en-US" sz="1200" b="0" dirty="0">
              <a:solidFill>
                <a:schemeClr val="bg1"/>
              </a:solidFill>
            </a:endParaRPr>
          </a:p>
          <a:p>
            <a:r>
              <a:rPr lang="en-US" sz="1200" b="0" dirty="0">
                <a:solidFill>
                  <a:schemeClr val="bg1"/>
                </a:solidFill>
              </a:rPr>
              <a:t>References:</a:t>
            </a:r>
          </a:p>
          <a:p>
            <a:endParaRPr lang="en-US" dirty="0"/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[1] F Song, S Parekh, L Hooper, YK Loke, J Ryder, AJ Sutton, C Hing, CS Kwok, C Pang, I Harvey. Dissemination and publication of research findings: an updated review of related biases. Health Technology Assessment 2010; Vol. 14: No. 8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http://www.journalslibrary.nihr.ac.uk/__data/assets/pdf_file/0005/64751/FullReport-hta14080.pdf</a:t>
            </a:r>
            <a:br>
              <a:rPr lang="en-CA" dirty="0"/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[2] Ross JS, Mulvey GK, Hines EM,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Nissen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Krumholz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HM. Trial Publication after Registration in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ClinicalTrials.Gov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 Cross-Sectional Analysis. Sim I, editor. </a:t>
            </a:r>
            <a:r>
              <a:rPr lang="en-CA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PLoS</a:t>
            </a:r>
            <a:r>
              <a:rPr lang="en-CA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Medicine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2009 Sep 8;6:e1000144.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http://www.plosmedicine.org/article/info:doi%2F10.1371%2Fjournal.pmed.1000144</a:t>
            </a:r>
            <a:br>
              <a:rPr lang="en-CA" dirty="0"/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[3] Munch T,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Dufka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FL, Greene K, Smith SM, Dworkin RH,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Rowbotham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MC.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RReACT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goes global: Perils and pitfalls of constructing a global open-access database of registered analgesic clinical trials and trial results. </a:t>
            </a:r>
            <a:r>
              <a:rPr lang="en-CA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2014 Apr 13.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pii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S0304-3959(14)00175-4.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10.1016/j.pain.2014.04.007. Online: 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http://www.ncbi.nlm.nih.gov/pubmed/24726925</a:t>
            </a:r>
            <a:br>
              <a:rPr lang="en-CA" dirty="0"/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[4] Chan AW, Song F, Vickers A, Jefferson T,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Dickersin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Gøtzsche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PC,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Krumholz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HM,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Ghersi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D, van der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Worp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HB. Increasing value and reducing waste: addressing inaccessible research. </a:t>
            </a:r>
            <a:r>
              <a:rPr lang="en-CA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Lancet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18 January 2014 (Volume 383 Issue 9913 Pages 257-266 DOI: 10.1016/S0140-6736(13)62296-5) Online: 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invalidUrl="http://www.anzctr.org.au/docs/An-Wen Chan_Lancet Series'13_reducing waste inaccessible research_2014.pdf"/>
              </a:rPr>
              <a:t>http://www.anzctr.org.au/docs/An-Wen%20Chan_Lancet%20Series’13_reducing%20waste%20inaccessible%20research_2014.pdf</a:t>
            </a:r>
            <a:endParaRPr lang="en-C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 2:</a:t>
            </a:r>
          </a:p>
          <a:p>
            <a:endParaRPr lang="en-C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</a:rPr>
              <a:t>If someone question the estimative of 85% on research: Given a 100 research projects,  only 50 will be published. Given the 50 published ones, only 25 will be well reported. Among </a:t>
            </a:r>
            <a:r>
              <a:rPr lang="en-US" sz="1200" b="0" dirty="0" err="1">
                <a:solidFill>
                  <a:schemeClr val="bg1"/>
                </a:solidFill>
              </a:rPr>
              <a:t>ot</a:t>
            </a:r>
            <a:r>
              <a:rPr lang="en-US" sz="1200" b="0" dirty="0">
                <a:solidFill>
                  <a:schemeClr val="bg1"/>
                </a:solidFill>
              </a:rPr>
              <a:t> these, only 12,5 won’t have any problem with methods. So, 85 out 100 (85%) could have waste in a part or totally.,</a:t>
            </a:r>
          </a:p>
          <a:p>
            <a:br>
              <a:rPr lang="en-CA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5896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Desperdício de dinheiro, recursos humanos, pacientes, dentre outros através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Lancet Series colocou declaradamente; mais 5 artigos publicados no mesmo volume, com problemas e possíveis soluções. 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forma como a pesquisa vem sendo feita hoje precisa ser refletida. Grande parte deste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continuum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é facilmente reparável, muito embora eu precise dizer que outros possuem barreiras mais difíceis de serem transportas. 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relato completo de uma peça científica foi colocado com a última parte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continuum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talvez com o maior impacto (por inabilitar a translação das camadas anteriores) e menor custo de correção -&gt; direcionar minha fala para o fim do </a:t>
            </a:r>
            <a:r>
              <a:rPr lang="pt-BR" sz="120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continuum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dirty="0"/>
          </a:p>
          <a:p>
            <a:r>
              <a:rPr lang="en-CA" dirty="0"/>
              <a:t>REFERENCES:</a:t>
            </a:r>
          </a:p>
          <a:p>
            <a:endParaRPr lang="en-CA" dirty="0"/>
          </a:p>
          <a:p>
            <a:r>
              <a:rPr lang="en-US" sz="1200" b="1" dirty="0">
                <a:solidFill>
                  <a:schemeClr val="bg1"/>
                </a:solidFill>
              </a:rPr>
              <a:t>+50% </a:t>
            </a:r>
            <a:r>
              <a:rPr lang="en-US" sz="1200" b="1" dirty="0">
                <a:solidFill>
                  <a:srgbClr val="FF2F92"/>
                </a:solidFill>
              </a:rPr>
              <a:t>never fully </a:t>
            </a:r>
            <a:r>
              <a:rPr lang="en-US" sz="1200" b="1" dirty="0">
                <a:solidFill>
                  <a:schemeClr val="bg1"/>
                </a:solidFill>
              </a:rPr>
              <a:t>reported (</a:t>
            </a:r>
            <a:r>
              <a:rPr lang="en-CA" dirty="0"/>
              <a:t>Scherer RW, </a:t>
            </a:r>
            <a:r>
              <a:rPr lang="en-CA" dirty="0" err="1"/>
              <a:t>Langenberg</a:t>
            </a:r>
            <a:r>
              <a:rPr lang="en-CA" dirty="0"/>
              <a:t> P, von Elm E. Full publication of results initially presented in abstracts. Cochrane Database </a:t>
            </a:r>
            <a:r>
              <a:rPr lang="en-CA" dirty="0" err="1"/>
              <a:t>Syst</a:t>
            </a:r>
            <a:r>
              <a:rPr lang="en-CA" dirty="0"/>
              <a:t> Rev 2007; 2: MR000005.)</a:t>
            </a:r>
            <a:endParaRPr lang="en-US" sz="1200" b="1" dirty="0">
              <a:solidFill>
                <a:schemeClr val="bg1"/>
              </a:solidFill>
            </a:endParaRPr>
          </a:p>
          <a:p>
            <a:r>
              <a:rPr lang="en-US" sz="1200" b="1" dirty="0">
                <a:solidFill>
                  <a:schemeClr val="bg1"/>
                </a:solidFill>
              </a:rPr>
              <a:t>+30% of </a:t>
            </a:r>
            <a:r>
              <a:rPr lang="en-US" sz="1200" b="1" dirty="0">
                <a:solidFill>
                  <a:srgbClr val="FF2F92"/>
                </a:solidFill>
              </a:rPr>
              <a:t>trials interventions </a:t>
            </a:r>
            <a:r>
              <a:rPr lang="en-US" sz="1200" b="1" dirty="0">
                <a:solidFill>
                  <a:schemeClr val="bg1"/>
                </a:solidFill>
              </a:rPr>
              <a:t>not </a:t>
            </a:r>
            <a:r>
              <a:rPr lang="en-US" sz="1200" b="1" dirty="0">
                <a:solidFill>
                  <a:srgbClr val="FF2F92"/>
                </a:solidFill>
              </a:rPr>
              <a:t>sufficiently described</a:t>
            </a:r>
          </a:p>
          <a:p>
            <a:r>
              <a:rPr lang="en-US" sz="1200" b="1" dirty="0">
                <a:solidFill>
                  <a:schemeClr val="bg1"/>
                </a:solidFill>
              </a:rPr>
              <a:t>+50% of </a:t>
            </a:r>
            <a:r>
              <a:rPr lang="en-US" sz="1200" b="1" dirty="0">
                <a:solidFill>
                  <a:srgbClr val="FF2F92"/>
                </a:solidFill>
              </a:rPr>
              <a:t>planned study outcomes </a:t>
            </a:r>
            <a:r>
              <a:rPr lang="en-US" sz="1200" b="1" dirty="0">
                <a:solidFill>
                  <a:schemeClr val="bg1"/>
                </a:solidFill>
              </a:rPr>
              <a:t>not </a:t>
            </a:r>
            <a:r>
              <a:rPr lang="en-US" sz="1200" b="1" dirty="0">
                <a:solidFill>
                  <a:srgbClr val="FF2F92"/>
                </a:solidFill>
              </a:rPr>
              <a:t>reported</a:t>
            </a:r>
          </a:p>
          <a:p>
            <a:endParaRPr lang="en-US" sz="1200" b="0" dirty="0">
              <a:solidFill>
                <a:schemeClr val="bg1"/>
              </a:solidFill>
            </a:endParaRPr>
          </a:p>
          <a:p>
            <a:r>
              <a:rPr lang="en-US" sz="1200" b="0" dirty="0">
                <a:solidFill>
                  <a:schemeClr val="bg1"/>
                </a:solidFill>
              </a:rPr>
              <a:t>References:</a:t>
            </a:r>
          </a:p>
          <a:p>
            <a:endParaRPr lang="en-US" dirty="0"/>
          </a:p>
          <a:p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[1] F Song, S Parekh, L Hooper, YK Loke, J Ryder, AJ Sutton, C Hing, CS Kwok, C Pang, I Harvey. Dissemination and publication of research findings: an updated review of related biases. Health Technology Assessment 2010; Vol. 14: No. 8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http://www.journalslibrary.nihr.ac.uk/__data/assets/pdf_file/0005/64751/FullReport-hta14080.pdf</a:t>
            </a:r>
            <a:br>
              <a:rPr lang="en-CA" dirty="0"/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[2] Ross JS, Mulvey GK, Hines EM,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Nissen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SE,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Krumholz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HM. Trial Publication after Registration in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ClinicalTrials.Gov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A Cross-Sectional Analysis. Sim I, editor. </a:t>
            </a:r>
            <a:r>
              <a:rPr lang="en-CA" sz="1200" b="0" i="1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PLoS</a:t>
            </a:r>
            <a:r>
              <a:rPr lang="en-CA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Medicine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2009 Sep 8;6:e1000144.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http://www.plosmedicine.org/article/info:doi%2F10.1371%2Fjournal.pmed.1000144</a:t>
            </a:r>
            <a:br>
              <a:rPr lang="en-CA" dirty="0"/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[3] Munch T,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Dufka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FL, Greene K, Smith SM, Dworkin RH,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Rowbotham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MC.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RReACT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goes global: Perils and pitfalls of constructing a global open-access database of registered analgesic clinical trials and trial results. </a:t>
            </a:r>
            <a:r>
              <a:rPr lang="en-CA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Pain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2014 Apr 13.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pii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S0304-3959(14)00175-4.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doi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10.1016/j.pain.2014.04.007. Online: 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5"/>
              </a:rPr>
              <a:t>http://www.ncbi.nlm.nih.gov/pubmed/24726925</a:t>
            </a:r>
            <a:br>
              <a:rPr lang="en-CA" dirty="0"/>
            </a:b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[4] Chan AW, Song F, Vickers A, Jefferson T,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Dickersin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K,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Gøtzsche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PC,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Krumholz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HM,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Ghersi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D, van der </a:t>
            </a:r>
            <a:r>
              <a:rPr lang="en-CA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Worp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HB. Increasing value and reducing waste: addressing inaccessible research. </a:t>
            </a:r>
            <a:r>
              <a:rPr lang="en-CA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The Lancet</a:t>
            </a:r>
            <a:r>
              <a:rPr lang="en-CA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18 January 2014 (Volume 383 Issue 9913 Pages 257-266 DOI: 10.1016/S0140-6736(13)62296-5) Online: </a:t>
            </a:r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6" invalidUrl="http://www.anzctr.org.au/docs/An-Wen Chan_Lancet Series'13_reducing waste inaccessible research_2014.pdf"/>
              </a:rPr>
              <a:t>http://www.anzctr.org.au/docs/An-Wen%20Chan_Lancet%20Series’13_reducing%20waste%20inaccessible%20research_2014.pdf</a:t>
            </a:r>
            <a:endParaRPr lang="en-C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C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CA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NOTE 2:</a:t>
            </a:r>
          </a:p>
          <a:p>
            <a:endParaRPr lang="en-CA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</a:rPr>
              <a:t>If someone question the estimative of 85% on research: Given a 100 research projects,  only 50 will be published. Given the 50 published ones, only 25 will be well reported. Among </a:t>
            </a:r>
            <a:r>
              <a:rPr lang="en-US" sz="1200" b="0" dirty="0" err="1">
                <a:solidFill>
                  <a:schemeClr val="bg1"/>
                </a:solidFill>
              </a:rPr>
              <a:t>ot</a:t>
            </a:r>
            <a:r>
              <a:rPr lang="en-US" sz="1200" b="0" dirty="0">
                <a:solidFill>
                  <a:schemeClr val="bg1"/>
                </a:solidFill>
              </a:rPr>
              <a:t> these, only 12,5 won’t have any problem with methods. So, 85 out 100 (85%) could have waste in a part or totally.,</a:t>
            </a:r>
          </a:p>
          <a:p>
            <a:br>
              <a:rPr lang="en-CA" dirty="0"/>
            </a:b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653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é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faz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Mais de 400 guias depositados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que há de instrução em vários níveis 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sym typeface="Wingdings" pitchFamily="2" charset="2"/>
              </a:rPr>
              <a:t></a:t>
            </a:r>
            <a:r>
              <a:rPr lang="pt-BR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Ligado à instituições acadêmicas</a:t>
            </a:r>
            <a:endParaRPr lang="en-CA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dirty="0"/>
          </a:p>
          <a:p>
            <a:r>
              <a:rPr lang="en-US" dirty="0"/>
              <a:t>*** Supporting information – Toolkits and Library***</a:t>
            </a:r>
          </a:p>
          <a:p>
            <a:endParaRPr lang="en-US" dirty="0"/>
          </a:p>
          <a:p>
            <a:r>
              <a:rPr lang="en-US" dirty="0"/>
              <a:t>Outros: https://</a:t>
            </a:r>
            <a:r>
              <a:rPr lang="en-US" dirty="0" err="1"/>
              <a:t>globalhealthtrials.tghn.org</a:t>
            </a:r>
            <a:r>
              <a:rPr lang="en-US" dirty="0"/>
              <a:t>/articles/writing-and-publishing/, ICMJE, COPE, WHO, </a:t>
            </a:r>
          </a:p>
          <a:p>
            <a:endParaRPr lang="en-US" dirty="0"/>
          </a:p>
          <a:p>
            <a:r>
              <a:rPr lang="en-US" dirty="0"/>
              <a:t># LIBRARY #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Where to find guidelines (more than 400 and others in development)</a:t>
            </a:r>
          </a:p>
          <a:p>
            <a:pPr marL="171450" indent="-171450">
              <a:buFontTx/>
              <a:buChar char="-"/>
            </a:pPr>
            <a:r>
              <a:rPr lang="en-US" dirty="0"/>
              <a:t>How to use the correct guidelines </a:t>
            </a:r>
          </a:p>
          <a:p>
            <a:pPr marL="171450" indent="-171450">
              <a:buFontTx/>
              <a:buChar char="-"/>
            </a:pPr>
            <a:r>
              <a:rPr lang="en-US" dirty="0"/>
              <a:t>Guidance on scientific writing (books, courses, presentations) – see Library</a:t>
            </a:r>
          </a:p>
          <a:p>
            <a:pPr marL="171450" indent="-171450">
              <a:buFontTx/>
              <a:buChar char="-"/>
            </a:pPr>
            <a:r>
              <a:rPr lang="en-US" dirty="0"/>
              <a:t>Research ethics - see Library</a:t>
            </a:r>
          </a:p>
          <a:p>
            <a:pPr marL="171450" indent="-171450">
              <a:buFontTx/>
              <a:buChar char="-"/>
            </a:pPr>
            <a:r>
              <a:rPr lang="en-US" dirty="0"/>
              <a:t>Editorial policies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r>
              <a:rPr lang="en-US" dirty="0"/>
              <a:t>### Comment initiatives for authors ###</a:t>
            </a:r>
          </a:p>
          <a:p>
            <a:endParaRPr lang="en-US" dirty="0"/>
          </a:p>
          <a:p>
            <a:r>
              <a:rPr lang="en-US" dirty="0"/>
              <a:t>EQUATOR Network – </a:t>
            </a:r>
          </a:p>
          <a:p>
            <a:endParaRPr lang="en-US" dirty="0"/>
          </a:p>
          <a:p>
            <a:r>
              <a:rPr lang="en-US" dirty="0"/>
              <a:t># TOOLKIT #</a:t>
            </a:r>
          </a:p>
          <a:p>
            <a:pPr marL="171450" indent="-171450">
              <a:buFontTx/>
              <a:buChar char="-"/>
            </a:pPr>
            <a:endParaRPr lang="en-US" dirty="0"/>
          </a:p>
          <a:p>
            <a:pPr marL="171450" indent="-171450">
              <a:buFontTx/>
              <a:buChar char="-"/>
            </a:pPr>
            <a:r>
              <a:rPr lang="en-US" dirty="0"/>
              <a:t>Courses for authors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editors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reviewers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teachers</a:t>
            </a:r>
          </a:p>
          <a:p>
            <a:pPr marL="171450" indent="-171450">
              <a:buFontTx/>
              <a:buChar char="-"/>
            </a:pPr>
            <a:r>
              <a:rPr lang="en-US" dirty="0"/>
              <a:t>Courses for developers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8A0DA4-6C4B-EC41-A4B9-7F0F10043200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4353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E1A3F-36E9-6749-A474-D8CF249BF917}" type="datetimeFigureOut">
              <a:rPr lang="en-US" smtClean="0"/>
              <a:t>5/2/19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701D97-816C-FE4D-9F5B-E8225CEFFE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057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.jpeg"/><Relationship Id="rId7" Type="http://schemas.openxmlformats.org/officeDocument/2006/relationships/image" Target="../media/image4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2.jpe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albertscience.com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albertscience.com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4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tiff"/><Relationship Id="rId3" Type="http://schemas.openxmlformats.org/officeDocument/2006/relationships/image" Target="../media/image1.jpeg"/><Relationship Id="rId7" Type="http://schemas.openxmlformats.org/officeDocument/2006/relationships/image" Target="../media/image4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g"/><Relationship Id="rId5" Type="http://schemas.openxmlformats.org/officeDocument/2006/relationships/image" Target="../media/image2.jpeg"/><Relationship Id="rId4" Type="http://schemas.microsoft.com/office/2007/relationships/hdphoto" Target="../media/hdphoto1.wdp"/><Relationship Id="rId9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aixaDeTexto 7">
            <a:extLst>
              <a:ext uri="{FF2B5EF4-FFF2-40B4-BE49-F238E27FC236}">
                <a16:creationId xmlns:a16="http://schemas.microsoft.com/office/drawing/2014/main" id="{CA5D8F12-E973-834B-9815-60E543F7931E}"/>
              </a:ext>
            </a:extLst>
          </p:cNvPr>
          <p:cNvSpPr txBox="1"/>
          <p:nvPr/>
        </p:nvSpPr>
        <p:spPr>
          <a:xfrm>
            <a:off x="-348916" y="373011"/>
            <a:ext cx="984183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3200" b="1" dirty="0">
                <a:solidFill>
                  <a:schemeClr val="bg2"/>
                </a:solidFill>
                <a:ea typeface="Times New Roman" charset="0"/>
                <a:cs typeface="Times New Roman" charset="0"/>
              </a:rPr>
              <a:t>Universidade Federal do Rio Grande do Sul</a:t>
            </a:r>
            <a:endParaRPr lang="pt-BR" sz="2800" b="1" dirty="0">
              <a:solidFill>
                <a:schemeClr val="bg2"/>
              </a:solidFill>
              <a:ea typeface="Times New Roman" charset="0"/>
              <a:cs typeface="Times New Roman" charset="0"/>
            </a:endParaRPr>
          </a:p>
          <a:p>
            <a:pPr algn="ctr">
              <a:defRPr/>
            </a:pPr>
            <a:r>
              <a:rPr lang="pt-BR" sz="3200" b="1" dirty="0">
                <a:solidFill>
                  <a:schemeClr val="bg2"/>
                </a:solidFill>
                <a:ea typeface="Times New Roman" charset="0"/>
                <a:cs typeface="Times New Roman" charset="0"/>
              </a:rPr>
              <a:t>Ottawa Hospital </a:t>
            </a:r>
            <a:r>
              <a:rPr lang="pt-BR" sz="3200" b="1" dirty="0" err="1">
                <a:solidFill>
                  <a:schemeClr val="bg2"/>
                </a:solidFill>
                <a:ea typeface="Times New Roman" charset="0"/>
                <a:cs typeface="Times New Roman" charset="0"/>
              </a:rPr>
              <a:t>Research</a:t>
            </a:r>
            <a:r>
              <a:rPr lang="pt-BR" sz="3200" b="1" dirty="0">
                <a:solidFill>
                  <a:schemeClr val="bg2"/>
                </a:solidFill>
                <a:ea typeface="Times New Roman" charset="0"/>
                <a:cs typeface="Times New Roman" charset="0"/>
              </a:rPr>
              <a:t> </a:t>
            </a:r>
            <a:r>
              <a:rPr lang="pt-BR" sz="3200" b="1" dirty="0" err="1">
                <a:solidFill>
                  <a:schemeClr val="bg2"/>
                </a:solidFill>
                <a:ea typeface="Times New Roman" charset="0"/>
                <a:cs typeface="Times New Roman" charset="0"/>
              </a:rPr>
              <a:t>Institute</a:t>
            </a:r>
            <a:r>
              <a:rPr lang="pt-BR" sz="3200" b="1" dirty="0">
                <a:solidFill>
                  <a:schemeClr val="bg2"/>
                </a:solidFill>
                <a:ea typeface="Times New Roman" charset="0"/>
                <a:cs typeface="Times New Roman" charset="0"/>
              </a:rPr>
              <a:t> </a:t>
            </a:r>
          </a:p>
          <a:p>
            <a:pPr algn="ctr">
              <a:defRPr/>
            </a:pPr>
            <a:r>
              <a:rPr lang="pt-BR" sz="2400" b="1" dirty="0">
                <a:solidFill>
                  <a:srgbClr val="FFFF00"/>
                </a:solidFill>
                <a:ea typeface="Times New Roman" charset="0"/>
                <a:cs typeface="Times New Roman" charset="0"/>
              </a:rPr>
              <a:t>Centre for Journalology | PPG </a:t>
            </a:r>
            <a:r>
              <a:rPr lang="pt-BR" sz="2400" b="1" dirty="0" err="1">
                <a:solidFill>
                  <a:srgbClr val="FFFF00"/>
                </a:solidFill>
                <a:ea typeface="Times New Roman" charset="0"/>
                <a:cs typeface="Times New Roman" charset="0"/>
              </a:rPr>
              <a:t>Cardio</a:t>
            </a:r>
            <a:endParaRPr lang="pt-BR" sz="2400" dirty="0">
              <a:solidFill>
                <a:srgbClr val="FFFF00"/>
              </a:solidFill>
              <a:ea typeface="Times New Roman" charset="0"/>
              <a:cs typeface="Times New Roman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2A37AC1-0EC5-EC42-9041-823E12F256B8}"/>
              </a:ext>
            </a:extLst>
          </p:cNvPr>
          <p:cNvSpPr/>
          <p:nvPr/>
        </p:nvSpPr>
        <p:spPr>
          <a:xfrm>
            <a:off x="-427915" y="6112042"/>
            <a:ext cx="9841831" cy="66173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592356DA-4983-9146-BD37-225B656AFC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" y="90102"/>
            <a:ext cx="1847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endParaRPr lang="pt-BR" altLang="x-none"/>
          </a:p>
        </p:txBody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586FC3B5-6A17-A844-8717-A200984405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" y="547302"/>
            <a:ext cx="1847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endParaRPr lang="pt-BR" altLang="x-none"/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A57CFA86-B964-8246-AA93-AAC277D571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" y="819838"/>
            <a:ext cx="203132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pt-BR" altLang="pt-BR" sz="1800" dirty="0">
                <a:latin typeface="Calibri" charset="0"/>
              </a:rPr>
              <a:t>		</a:t>
            </a:r>
            <a:endParaRPr lang="pt-BR" altLang="pt-BR" sz="1800" b="0" dirty="0">
              <a:latin typeface="Calibri" charset="0"/>
            </a:endParaRPr>
          </a:p>
          <a:p>
            <a:endParaRPr lang="pt-BR" altLang="pt-BR" sz="1800" b="0" dirty="0">
              <a:latin typeface="Calibri" charset="0"/>
            </a:endParaRPr>
          </a:p>
        </p:txBody>
      </p:sp>
      <p:sp>
        <p:nvSpPr>
          <p:cNvPr id="26" name="CaixaDeTexto 13">
            <a:extLst>
              <a:ext uri="{FF2B5EF4-FFF2-40B4-BE49-F238E27FC236}">
                <a16:creationId xmlns:a16="http://schemas.microsoft.com/office/drawing/2014/main" id="{1D2357CD-516F-814C-BD41-5F9C3ECDA83C}"/>
              </a:ext>
            </a:extLst>
          </p:cNvPr>
          <p:cNvSpPr txBox="1"/>
          <p:nvPr/>
        </p:nvSpPr>
        <p:spPr>
          <a:xfrm>
            <a:off x="-25236" y="2223874"/>
            <a:ext cx="9156404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pt-BR" sz="6000" i="1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</a:p>
          <a:p>
            <a:pPr algn="ctr" eaLnBrk="1" hangingPunct="1">
              <a:defRPr/>
            </a:pPr>
            <a:r>
              <a:rPr lang="pt-BR" sz="3200" i="1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Como se manter longe deles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E30320-5A50-3447-9699-FD5995F20F77}"/>
              </a:ext>
            </a:extLst>
          </p:cNvPr>
          <p:cNvSpPr txBox="1"/>
          <p:nvPr/>
        </p:nvSpPr>
        <p:spPr>
          <a:xfrm>
            <a:off x="3259154" y="4566340"/>
            <a:ext cx="2364750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Lucas Helal</a:t>
            </a:r>
          </a:p>
          <a:p>
            <a:r>
              <a:rPr lang="en-US" sz="1400" dirty="0">
                <a:solidFill>
                  <a:schemeClr val="bg2"/>
                </a:solidFill>
              </a:rPr>
              <a:t>ORCID: </a:t>
            </a:r>
            <a:r>
              <a:rPr lang="en-CA" sz="1400" dirty="0">
                <a:solidFill>
                  <a:schemeClr val="bg2"/>
                </a:solidFill>
              </a:rPr>
              <a:t>0000-0002-6900-7185</a:t>
            </a:r>
          </a:p>
          <a:p>
            <a:r>
              <a:rPr lang="en-US" sz="1400" dirty="0" err="1">
                <a:solidFill>
                  <a:schemeClr val="bg2"/>
                </a:solidFill>
              </a:rPr>
              <a:t>osf.io</a:t>
            </a:r>
            <a:r>
              <a:rPr lang="en-US" sz="1400" dirty="0">
                <a:solidFill>
                  <a:schemeClr val="bg2"/>
                </a:solidFill>
              </a:rPr>
              <a:t>/6xzyf</a:t>
            </a:r>
          </a:p>
          <a:p>
            <a:r>
              <a:rPr lang="en-US" sz="1400" dirty="0" err="1">
                <a:solidFill>
                  <a:schemeClr val="bg2"/>
                </a:solidFill>
              </a:rPr>
              <a:t>lhelal@ohri.ca</a:t>
            </a:r>
            <a:endParaRPr lang="en-US" sz="1400" dirty="0">
              <a:solidFill>
                <a:schemeClr val="bg2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8" name="Imagem 60">
            <a:extLst>
              <a:ext uri="{FF2B5EF4-FFF2-40B4-BE49-F238E27FC236}">
                <a16:creationId xmlns:a16="http://schemas.microsoft.com/office/drawing/2014/main" id="{4294ED74-88B3-1045-BD6C-A5EC33AF2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286" y="6148892"/>
            <a:ext cx="666954" cy="555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Imagem 18">
            <a:extLst>
              <a:ext uri="{FF2B5EF4-FFF2-40B4-BE49-F238E27FC236}">
                <a16:creationId xmlns:a16="http://schemas.microsoft.com/office/drawing/2014/main" id="{A451B597-A75F-4F4C-9F82-CD9481CC0D37}"/>
              </a:ext>
            </a:extLst>
          </p:cNvPr>
          <p:cNvPicPr/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99" t="1" r="13522" b="7343"/>
          <a:stretch/>
        </p:blipFill>
        <p:spPr bwMode="auto">
          <a:xfrm>
            <a:off x="6161561" y="6236829"/>
            <a:ext cx="1090146" cy="4584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1" name="Imagem 9">
            <a:extLst>
              <a:ext uri="{FF2B5EF4-FFF2-40B4-BE49-F238E27FC236}">
                <a16:creationId xmlns:a16="http://schemas.microsoft.com/office/drawing/2014/main" id="{8266D20E-AFD0-174A-972D-4DBB017AD86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280" r="1157" b="13365"/>
          <a:stretch/>
        </p:blipFill>
        <p:spPr>
          <a:xfrm>
            <a:off x="1822099" y="4416723"/>
            <a:ext cx="1382663" cy="1412157"/>
          </a:xfrm>
          <a:prstGeom prst="ellipse">
            <a:avLst/>
          </a:prstGeom>
          <a:ln>
            <a:solidFill>
              <a:schemeClr val="bg1"/>
            </a:solidFill>
          </a:ln>
        </p:spPr>
      </p:pic>
      <p:sp>
        <p:nvSpPr>
          <p:cNvPr id="32" name="CaixaDeTexto 16">
            <a:extLst>
              <a:ext uri="{FF2B5EF4-FFF2-40B4-BE49-F238E27FC236}">
                <a16:creationId xmlns:a16="http://schemas.microsoft.com/office/drawing/2014/main" id="{E92CB887-32DA-8B43-B889-5662DB46B7CC}"/>
              </a:ext>
            </a:extLst>
          </p:cNvPr>
          <p:cNvSpPr txBox="1"/>
          <p:nvPr/>
        </p:nvSpPr>
        <p:spPr>
          <a:xfrm>
            <a:off x="-10434" y="5747759"/>
            <a:ext cx="1451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</a:rPr>
              <a:t>@</a:t>
            </a:r>
            <a:r>
              <a:rPr lang="pt-BR" sz="1400" b="1" dirty="0" err="1">
                <a:solidFill>
                  <a:schemeClr val="bg1"/>
                </a:solidFill>
              </a:rPr>
              <a:t>lucashelal</a:t>
            </a:r>
            <a:r>
              <a:rPr lang="pt-BR" sz="1400" b="1" dirty="0">
                <a:solidFill>
                  <a:schemeClr val="bg1"/>
                </a:solidFill>
              </a:rPr>
              <a:t>_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74436F2-B884-8648-B5F6-C24B948EDA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3733" y="6133021"/>
            <a:ext cx="837851" cy="62671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DF75CB6-CBC8-9746-9A19-4CAF75E2F9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5864" y="6193542"/>
            <a:ext cx="1814142" cy="489658"/>
          </a:xfrm>
          <a:prstGeom prst="rect">
            <a:avLst/>
          </a:prstGeom>
        </p:spPr>
      </p:pic>
      <p:pic>
        <p:nvPicPr>
          <p:cNvPr id="3" name="Picture 2" descr="A picture containing black&#13;&#10;&#13;&#10;Description automatically generated">
            <a:extLst>
              <a:ext uri="{FF2B5EF4-FFF2-40B4-BE49-F238E27FC236}">
                <a16:creationId xmlns:a16="http://schemas.microsoft.com/office/drawing/2014/main" id="{DFDA85A7-8BB8-9545-B162-ABFB8E689A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12392" y="4581470"/>
            <a:ext cx="1324978" cy="13382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1DC23F7-B365-E741-94B9-0322F006B667}"/>
              </a:ext>
            </a:extLst>
          </p:cNvPr>
          <p:cNvSpPr txBox="1"/>
          <p:nvPr/>
        </p:nvSpPr>
        <p:spPr>
          <a:xfrm>
            <a:off x="5975816" y="4201439"/>
            <a:ext cx="1324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bit.ly</a:t>
            </a:r>
            <a:r>
              <a:rPr lang="en-US" dirty="0">
                <a:solidFill>
                  <a:srgbClr val="FFFF00"/>
                </a:solidFill>
              </a:rPr>
              <a:t>/</a:t>
            </a:r>
            <a:r>
              <a:rPr lang="en-US" dirty="0" err="1">
                <a:solidFill>
                  <a:srgbClr val="FFFF00"/>
                </a:solidFill>
              </a:rPr>
              <a:t>lhppts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56235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/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A7C1A74-F02A-4742-A4BD-80095DCAAF71}"/>
              </a:ext>
            </a:extLst>
          </p:cNvPr>
          <p:cNvSpPr txBox="1"/>
          <p:nvPr/>
        </p:nvSpPr>
        <p:spPr>
          <a:xfrm>
            <a:off x="233243" y="771439"/>
            <a:ext cx="242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2F92"/>
                </a:solidFill>
              </a:rPr>
              <a:t> </a:t>
            </a:r>
            <a:endParaRPr lang="en-US" sz="2000" b="1" i="1" dirty="0">
              <a:solidFill>
                <a:schemeClr val="bg1"/>
              </a:solidFill>
            </a:endParaRPr>
          </a:p>
        </p:txBody>
      </p:sp>
      <p:sp>
        <p:nvSpPr>
          <p:cNvPr id="59" name="Rectangle 4">
            <a:extLst>
              <a:ext uri="{FF2B5EF4-FFF2-40B4-BE49-F238E27FC236}">
                <a16:creationId xmlns:a16="http://schemas.microsoft.com/office/drawing/2014/main" id="{909A0328-1195-7D40-9C81-DE7C117B70B8}"/>
              </a:ext>
            </a:extLst>
          </p:cNvPr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EE8D1C0-6B00-CC46-81BC-B7DB9997BD36}"/>
              </a:ext>
            </a:extLst>
          </p:cNvPr>
          <p:cNvSpPr txBox="1"/>
          <p:nvPr/>
        </p:nvSpPr>
        <p:spPr>
          <a:xfrm>
            <a:off x="229934" y="730823"/>
            <a:ext cx="30246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FFFF00"/>
                </a:solidFill>
              </a:rPr>
              <a:t>Características</a:t>
            </a:r>
            <a:r>
              <a:rPr lang="en-US" sz="2000" i="1" dirty="0">
                <a:solidFill>
                  <a:srgbClr val="FFFF00"/>
                </a:solidFill>
              </a:rPr>
              <a:t> </a:t>
            </a:r>
            <a:r>
              <a:rPr lang="en-US" sz="2000" i="1" dirty="0" err="1">
                <a:solidFill>
                  <a:srgbClr val="FFFF00"/>
                </a:solidFill>
              </a:rPr>
              <a:t>metológicas</a:t>
            </a:r>
            <a:endParaRPr lang="en-US" sz="2000" i="1" dirty="0">
              <a:solidFill>
                <a:srgbClr val="FFFF00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62778D5-2717-634D-94E7-BE78D036B9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50988" y="1246416"/>
            <a:ext cx="7108166" cy="1460709"/>
          </a:xfrm>
          <a:prstGeom prst="roundRect">
            <a:avLst/>
          </a:prstGeom>
        </p:spPr>
      </p:pic>
      <p:pic>
        <p:nvPicPr>
          <p:cNvPr id="10" name="Picture 9" descr="A screenshot of a cell phone&#10;&#10;Description automatically generated">
            <a:extLst>
              <a:ext uri="{FF2B5EF4-FFF2-40B4-BE49-F238E27FC236}">
                <a16:creationId xmlns:a16="http://schemas.microsoft.com/office/drawing/2014/main" id="{642B423E-B64E-2441-9F40-175BF30353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1653" y="2775734"/>
            <a:ext cx="7581342" cy="3697949"/>
          </a:xfrm>
          <a:prstGeom prst="round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DC090466-B226-CB41-A469-61745610BD76}"/>
              </a:ext>
            </a:extLst>
          </p:cNvPr>
          <p:cNvSpPr txBox="1"/>
          <p:nvPr/>
        </p:nvSpPr>
        <p:spPr>
          <a:xfrm>
            <a:off x="34506" y="6488668"/>
            <a:ext cx="2902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" dirty="0" err="1">
                <a:solidFill>
                  <a:srgbClr val="FFFF00"/>
                </a:solidFill>
              </a:rPr>
              <a:t>Moher</a:t>
            </a:r>
            <a:r>
              <a:rPr lang="fr" dirty="0">
                <a:solidFill>
                  <a:srgbClr val="FFFF00"/>
                </a:solidFill>
              </a:rPr>
              <a:t> D et al, </a:t>
            </a:r>
            <a:r>
              <a:rPr lang="fr" i="1" dirty="0">
                <a:solidFill>
                  <a:srgbClr val="FFFF00"/>
                </a:solidFill>
              </a:rPr>
              <a:t>Nature </a:t>
            </a:r>
            <a:r>
              <a:rPr lang="fr" dirty="0">
                <a:solidFill>
                  <a:srgbClr val="FFFF00"/>
                </a:solidFill>
              </a:rPr>
              <a:t>(2017)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349089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/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A7C1A74-F02A-4742-A4BD-80095DCAAF71}"/>
              </a:ext>
            </a:extLst>
          </p:cNvPr>
          <p:cNvSpPr txBox="1"/>
          <p:nvPr/>
        </p:nvSpPr>
        <p:spPr>
          <a:xfrm>
            <a:off x="233243" y="771439"/>
            <a:ext cx="242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2F92"/>
                </a:solidFill>
              </a:rPr>
              <a:t> </a:t>
            </a:r>
            <a:endParaRPr lang="en-US" sz="2000" b="1" i="1" dirty="0">
              <a:solidFill>
                <a:schemeClr val="bg1"/>
              </a:solidFill>
            </a:endParaRPr>
          </a:p>
        </p:txBody>
      </p:sp>
      <p:sp>
        <p:nvSpPr>
          <p:cNvPr id="59" name="Rectangle 4">
            <a:extLst>
              <a:ext uri="{FF2B5EF4-FFF2-40B4-BE49-F238E27FC236}">
                <a16:creationId xmlns:a16="http://schemas.microsoft.com/office/drawing/2014/main" id="{909A0328-1195-7D40-9C81-DE7C117B70B8}"/>
              </a:ext>
            </a:extLst>
          </p:cNvPr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EE8D1C0-6B00-CC46-81BC-B7DB9997BD36}"/>
              </a:ext>
            </a:extLst>
          </p:cNvPr>
          <p:cNvSpPr txBox="1"/>
          <p:nvPr/>
        </p:nvSpPr>
        <p:spPr>
          <a:xfrm>
            <a:off x="229934" y="730823"/>
            <a:ext cx="2925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FFFF00"/>
                </a:solidFill>
              </a:rPr>
              <a:t>Qualidade</a:t>
            </a:r>
            <a:r>
              <a:rPr lang="en-US" sz="2000" i="1" dirty="0">
                <a:solidFill>
                  <a:srgbClr val="FFFF00"/>
                </a:solidFill>
              </a:rPr>
              <a:t> de </a:t>
            </a:r>
            <a:r>
              <a:rPr lang="en-US" sz="2000" i="1" dirty="0" err="1">
                <a:solidFill>
                  <a:srgbClr val="FFFF00"/>
                </a:solidFill>
              </a:rPr>
              <a:t>relato</a:t>
            </a:r>
            <a:r>
              <a:rPr lang="en-US" sz="2000" i="1" dirty="0">
                <a:solidFill>
                  <a:srgbClr val="FFFF00"/>
                </a:solidFill>
              </a:rPr>
              <a:t> - ECRs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C090466-B226-CB41-A469-61745610BD76}"/>
              </a:ext>
            </a:extLst>
          </p:cNvPr>
          <p:cNvSpPr txBox="1"/>
          <p:nvPr/>
        </p:nvSpPr>
        <p:spPr>
          <a:xfrm>
            <a:off x="34506" y="6488668"/>
            <a:ext cx="2902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" dirty="0" err="1">
                <a:solidFill>
                  <a:srgbClr val="FFFF00"/>
                </a:solidFill>
              </a:rPr>
              <a:t>Moher</a:t>
            </a:r>
            <a:r>
              <a:rPr lang="fr" dirty="0">
                <a:solidFill>
                  <a:srgbClr val="FFFF00"/>
                </a:solidFill>
              </a:rPr>
              <a:t> D et al, </a:t>
            </a:r>
            <a:r>
              <a:rPr lang="fr" i="1" dirty="0">
                <a:solidFill>
                  <a:srgbClr val="FFFF00"/>
                </a:solidFill>
              </a:rPr>
              <a:t>Nature </a:t>
            </a:r>
            <a:r>
              <a:rPr lang="fr" dirty="0">
                <a:solidFill>
                  <a:srgbClr val="FFFF00"/>
                </a:solidFill>
              </a:rPr>
              <a:t>(2017)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3" name="Picture 2" descr="A close up of a map&#10;&#10;Description automatically generated">
            <a:extLst>
              <a:ext uri="{FF2B5EF4-FFF2-40B4-BE49-F238E27FC236}">
                <a16:creationId xmlns:a16="http://schemas.microsoft.com/office/drawing/2014/main" id="{BB69630E-C6B9-1D47-8CBE-8E8F2B880E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5576" y="1293133"/>
            <a:ext cx="6060325" cy="492709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656368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4">
            <a:extLst>
              <a:ext uri="{FF2B5EF4-FFF2-40B4-BE49-F238E27FC236}">
                <a16:creationId xmlns:a16="http://schemas.microsoft.com/office/drawing/2014/main" id="{0F5CD224-F2F7-9349-9B8B-AC4373B34BBB}"/>
              </a:ext>
            </a:extLst>
          </p:cNvPr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163" name="Retângulo 35">
            <a:extLst>
              <a:ext uri="{FF2B5EF4-FFF2-40B4-BE49-F238E27FC236}">
                <a16:creationId xmlns:a16="http://schemas.microsoft.com/office/drawing/2014/main" id="{9F09D864-5A8B-CC40-B41F-5E1D45EAB698}"/>
              </a:ext>
            </a:extLst>
          </p:cNvPr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D73FAF8F-6C1E-7B41-A39A-2BC7F97802CE}"/>
              </a:ext>
            </a:extLst>
          </p:cNvPr>
          <p:cNvSpPr txBox="1"/>
          <p:nvPr/>
        </p:nvSpPr>
        <p:spPr>
          <a:xfrm>
            <a:off x="233243" y="781708"/>
            <a:ext cx="410304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rgbClr val="FFFF00"/>
                </a:solidFill>
              </a:rPr>
              <a:t>O que </a:t>
            </a:r>
            <a:r>
              <a:rPr lang="en-US" sz="2000" i="1" dirty="0" err="1">
                <a:solidFill>
                  <a:srgbClr val="FFFF00"/>
                </a:solidFill>
              </a:rPr>
              <a:t>é</a:t>
            </a:r>
            <a:r>
              <a:rPr lang="en-US" sz="2000" i="1" dirty="0">
                <a:solidFill>
                  <a:srgbClr val="FFFF00"/>
                </a:solidFill>
              </a:rPr>
              <a:t> e </a:t>
            </a:r>
            <a:r>
              <a:rPr lang="en-US" sz="2000" i="1" dirty="0" err="1">
                <a:solidFill>
                  <a:srgbClr val="FFFF00"/>
                </a:solidFill>
              </a:rPr>
              <a:t>como</a:t>
            </a:r>
            <a:r>
              <a:rPr lang="en-US" sz="2000" i="1" dirty="0">
                <a:solidFill>
                  <a:srgbClr val="FFFF00"/>
                </a:solidFill>
              </a:rPr>
              <a:t> se </a:t>
            </a:r>
            <a:r>
              <a:rPr lang="en-US" sz="2000" i="1" dirty="0" err="1">
                <a:solidFill>
                  <a:srgbClr val="FFFF00"/>
                </a:solidFill>
              </a:rPr>
              <a:t>manter</a:t>
            </a:r>
            <a:r>
              <a:rPr lang="en-US" sz="2000" i="1" dirty="0">
                <a:solidFill>
                  <a:srgbClr val="FFFF00"/>
                </a:solidFill>
              </a:rPr>
              <a:t> </a:t>
            </a:r>
            <a:r>
              <a:rPr lang="en-US" sz="2000" i="1" dirty="0" err="1">
                <a:solidFill>
                  <a:srgbClr val="FFFF00"/>
                </a:solidFill>
              </a:rPr>
              <a:t>longe</a:t>
            </a:r>
            <a:r>
              <a:rPr lang="en-US" sz="2000" i="1" dirty="0">
                <a:solidFill>
                  <a:srgbClr val="FFFF00"/>
                </a:solidFill>
              </a:rPr>
              <a:t> deles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B4EBAE2-ECC6-5E43-8F64-BE88A84ED467}"/>
              </a:ext>
            </a:extLst>
          </p:cNvPr>
          <p:cNvSpPr txBox="1"/>
          <p:nvPr/>
        </p:nvSpPr>
        <p:spPr>
          <a:xfrm>
            <a:off x="5990249" y="7284453"/>
            <a:ext cx="2664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7ACE194-9EAB-3141-9ED6-B75FC05FC2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599826"/>
            <a:ext cx="9144000" cy="4476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52000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4">
            <a:extLst>
              <a:ext uri="{FF2B5EF4-FFF2-40B4-BE49-F238E27FC236}">
                <a16:creationId xmlns:a16="http://schemas.microsoft.com/office/drawing/2014/main" id="{0F5CD224-F2F7-9349-9B8B-AC4373B34BBB}"/>
              </a:ext>
            </a:extLst>
          </p:cNvPr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163" name="Retângulo 35">
            <a:extLst>
              <a:ext uri="{FF2B5EF4-FFF2-40B4-BE49-F238E27FC236}">
                <a16:creationId xmlns:a16="http://schemas.microsoft.com/office/drawing/2014/main" id="{9F09D864-5A8B-CC40-B41F-5E1D45EAB698}"/>
              </a:ext>
            </a:extLst>
          </p:cNvPr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D73FAF8F-6C1E-7B41-A39A-2BC7F97802CE}"/>
              </a:ext>
            </a:extLst>
          </p:cNvPr>
          <p:cNvSpPr txBox="1"/>
          <p:nvPr/>
        </p:nvSpPr>
        <p:spPr>
          <a:xfrm>
            <a:off x="233243" y="781708"/>
            <a:ext cx="42825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rgbClr val="FFFF00"/>
                </a:solidFill>
              </a:rPr>
              <a:t>O que </a:t>
            </a:r>
            <a:r>
              <a:rPr lang="en-US" sz="2000" i="1" dirty="0" err="1">
                <a:solidFill>
                  <a:srgbClr val="FFFF00"/>
                </a:solidFill>
              </a:rPr>
              <a:t>é</a:t>
            </a:r>
            <a:r>
              <a:rPr lang="en-US" sz="2000" i="1" dirty="0">
                <a:solidFill>
                  <a:srgbClr val="FFFF00"/>
                </a:solidFill>
              </a:rPr>
              <a:t> e e </a:t>
            </a:r>
            <a:r>
              <a:rPr lang="en-US" sz="2000" i="1" dirty="0" err="1">
                <a:solidFill>
                  <a:srgbClr val="FFFF00"/>
                </a:solidFill>
              </a:rPr>
              <a:t>como</a:t>
            </a:r>
            <a:r>
              <a:rPr lang="en-US" sz="2000" i="1" dirty="0">
                <a:solidFill>
                  <a:srgbClr val="FFFF00"/>
                </a:solidFill>
              </a:rPr>
              <a:t> se </a:t>
            </a:r>
            <a:r>
              <a:rPr lang="en-US" sz="2000" i="1" dirty="0" err="1">
                <a:solidFill>
                  <a:srgbClr val="FFFF00"/>
                </a:solidFill>
              </a:rPr>
              <a:t>manter</a:t>
            </a:r>
            <a:r>
              <a:rPr lang="en-US" sz="2000" i="1" dirty="0">
                <a:solidFill>
                  <a:srgbClr val="FFFF00"/>
                </a:solidFill>
              </a:rPr>
              <a:t> </a:t>
            </a:r>
            <a:r>
              <a:rPr lang="en-US" sz="2000" i="1" dirty="0" err="1">
                <a:solidFill>
                  <a:srgbClr val="FFFF00"/>
                </a:solidFill>
              </a:rPr>
              <a:t>longe</a:t>
            </a:r>
            <a:r>
              <a:rPr lang="en-US" sz="2000" i="1" dirty="0">
                <a:solidFill>
                  <a:srgbClr val="FFFF00"/>
                </a:solidFill>
              </a:rPr>
              <a:t> deles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B4EBAE2-ECC6-5E43-8F64-BE88A84ED467}"/>
              </a:ext>
            </a:extLst>
          </p:cNvPr>
          <p:cNvSpPr txBox="1"/>
          <p:nvPr/>
        </p:nvSpPr>
        <p:spPr>
          <a:xfrm>
            <a:off x="5990249" y="7284453"/>
            <a:ext cx="2664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4" name="Picture 3" descr="A screenshot of text&#10;&#10;Description automatically generated">
            <a:extLst>
              <a:ext uri="{FF2B5EF4-FFF2-40B4-BE49-F238E27FC236}">
                <a16:creationId xmlns:a16="http://schemas.microsoft.com/office/drawing/2014/main" id="{4A50B3DC-FF24-7B41-8C84-BA3171136E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8654" y="1224730"/>
            <a:ext cx="5482103" cy="5530361"/>
          </a:xfrm>
          <a:prstGeom prst="round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06FB13-B5DD-8C4D-88F0-F24BECE0365D}"/>
              </a:ext>
            </a:extLst>
          </p:cNvPr>
          <p:cNvSpPr txBox="1"/>
          <p:nvPr/>
        </p:nvSpPr>
        <p:spPr>
          <a:xfrm>
            <a:off x="28149" y="6428671"/>
            <a:ext cx="3746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Shamseer</a:t>
            </a:r>
            <a:r>
              <a:rPr lang="en-US" dirty="0">
                <a:solidFill>
                  <a:srgbClr val="FFFF00"/>
                </a:solidFill>
              </a:rPr>
              <a:t> et al., BMC Medicine, 2017.</a:t>
            </a:r>
          </a:p>
        </p:txBody>
      </p:sp>
      <p:pic>
        <p:nvPicPr>
          <p:cNvPr id="7" name="Picture 6" descr="A close up of a logo&#10;&#10;Description automatically generated">
            <a:extLst>
              <a:ext uri="{FF2B5EF4-FFF2-40B4-BE49-F238E27FC236}">
                <a16:creationId xmlns:a16="http://schemas.microsoft.com/office/drawing/2014/main" id="{C12D41E3-94DF-134C-88CC-00BB33DD0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0161" y="2183024"/>
            <a:ext cx="3138444" cy="675578"/>
          </a:xfrm>
          <a:prstGeom prst="roundRect">
            <a:avLst/>
          </a:prstGeom>
        </p:spPr>
      </p:pic>
      <p:pic>
        <p:nvPicPr>
          <p:cNvPr id="9" name="Picture 8" descr="A picture containing object&#10;&#10;Description automatically generated">
            <a:extLst>
              <a:ext uri="{FF2B5EF4-FFF2-40B4-BE49-F238E27FC236}">
                <a16:creationId xmlns:a16="http://schemas.microsoft.com/office/drawing/2014/main" id="{376C6DD5-A2DB-6C44-A6E2-77567AF40EE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133" y="3285799"/>
            <a:ext cx="3238500" cy="161290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2722112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TextBox 59">
            <a:extLst>
              <a:ext uri="{FF2B5EF4-FFF2-40B4-BE49-F238E27FC236}">
                <a16:creationId xmlns:a16="http://schemas.microsoft.com/office/drawing/2014/main" id="{2B4EBAE2-ECC6-5E43-8F64-BE88A84ED467}"/>
              </a:ext>
            </a:extLst>
          </p:cNvPr>
          <p:cNvSpPr txBox="1"/>
          <p:nvPr/>
        </p:nvSpPr>
        <p:spPr>
          <a:xfrm>
            <a:off x="5990249" y="7284453"/>
            <a:ext cx="2664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CC4A4F3-2DF3-2141-8094-5FC294D1D8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9265" y="0"/>
            <a:ext cx="5299363" cy="6857999"/>
          </a:xfrm>
          <a:prstGeom prst="roundRect">
            <a:avLst>
              <a:gd name="adj" fmla="val 7799"/>
            </a:avLst>
          </a:prstGeom>
        </p:spPr>
      </p:pic>
    </p:spTree>
    <p:extLst>
      <p:ext uri="{BB962C8B-B14F-4D97-AF65-F5344CB8AC3E}">
        <p14:creationId xmlns:p14="http://schemas.microsoft.com/office/powerpoint/2010/main" val="1245253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4">
            <a:extLst>
              <a:ext uri="{FF2B5EF4-FFF2-40B4-BE49-F238E27FC236}">
                <a16:creationId xmlns:a16="http://schemas.microsoft.com/office/drawing/2014/main" id="{0F5CD224-F2F7-9349-9B8B-AC4373B34BBB}"/>
              </a:ext>
            </a:extLst>
          </p:cNvPr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 Predatório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163" name="Retângulo 35">
            <a:extLst>
              <a:ext uri="{FF2B5EF4-FFF2-40B4-BE49-F238E27FC236}">
                <a16:creationId xmlns:a16="http://schemas.microsoft.com/office/drawing/2014/main" id="{9F09D864-5A8B-CC40-B41F-5E1D45EAB698}"/>
              </a:ext>
            </a:extLst>
          </p:cNvPr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D73FAF8F-6C1E-7B41-A39A-2BC7F97802CE}"/>
              </a:ext>
            </a:extLst>
          </p:cNvPr>
          <p:cNvSpPr txBox="1"/>
          <p:nvPr/>
        </p:nvSpPr>
        <p:spPr>
          <a:xfrm>
            <a:off x="233243" y="781708"/>
            <a:ext cx="22785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FFFF00"/>
                </a:solidFill>
              </a:rPr>
              <a:t>Apresentação</a:t>
            </a:r>
            <a:r>
              <a:rPr lang="en-US" sz="2000" i="1" dirty="0">
                <a:solidFill>
                  <a:srgbClr val="FFFF00"/>
                </a:solidFill>
              </a:rPr>
              <a:t> </a:t>
            </a:r>
            <a:r>
              <a:rPr lang="en-US" sz="2000" i="1" dirty="0" err="1">
                <a:solidFill>
                  <a:srgbClr val="FFFF00"/>
                </a:solidFill>
              </a:rPr>
              <a:t>Típica</a:t>
            </a:r>
            <a:endParaRPr lang="en-US" sz="2000" i="1" dirty="0">
              <a:solidFill>
                <a:srgbClr val="FFFF00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B4EBAE2-ECC6-5E43-8F64-BE88A84ED467}"/>
              </a:ext>
            </a:extLst>
          </p:cNvPr>
          <p:cNvSpPr txBox="1"/>
          <p:nvPr/>
        </p:nvSpPr>
        <p:spPr>
          <a:xfrm>
            <a:off x="5990249" y="7284453"/>
            <a:ext cx="2664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</p:txBody>
      </p:sp>
      <p:pic>
        <p:nvPicPr>
          <p:cNvPr id="9" name="Picture 8" descr="A screenshot of a social media post&#10;&#10;Description automatically generated">
            <a:extLst>
              <a:ext uri="{FF2B5EF4-FFF2-40B4-BE49-F238E27FC236}">
                <a16:creationId xmlns:a16="http://schemas.microsoft.com/office/drawing/2014/main" id="{A5F01DC1-AD47-8548-BD40-B2CD6FB9A1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433312"/>
            <a:ext cx="9144000" cy="498460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93983CB-EED5-6847-AA45-70BA60BA600D}"/>
              </a:ext>
            </a:extLst>
          </p:cNvPr>
          <p:cNvSpPr txBox="1"/>
          <p:nvPr/>
        </p:nvSpPr>
        <p:spPr>
          <a:xfrm>
            <a:off x="0" y="6478342"/>
            <a:ext cx="2612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FFFF00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http://albertscience.com/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516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Rectangle 4">
            <a:extLst>
              <a:ext uri="{FF2B5EF4-FFF2-40B4-BE49-F238E27FC236}">
                <a16:creationId xmlns:a16="http://schemas.microsoft.com/office/drawing/2014/main" id="{0F5CD224-F2F7-9349-9B8B-AC4373B34BBB}"/>
              </a:ext>
            </a:extLst>
          </p:cNvPr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 Predatório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163" name="Retângulo 35">
            <a:extLst>
              <a:ext uri="{FF2B5EF4-FFF2-40B4-BE49-F238E27FC236}">
                <a16:creationId xmlns:a16="http://schemas.microsoft.com/office/drawing/2014/main" id="{9F09D864-5A8B-CC40-B41F-5E1D45EAB698}"/>
              </a:ext>
            </a:extLst>
          </p:cNvPr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164" name="TextBox 163">
            <a:extLst>
              <a:ext uri="{FF2B5EF4-FFF2-40B4-BE49-F238E27FC236}">
                <a16:creationId xmlns:a16="http://schemas.microsoft.com/office/drawing/2014/main" id="{D73FAF8F-6C1E-7B41-A39A-2BC7F97802CE}"/>
              </a:ext>
            </a:extLst>
          </p:cNvPr>
          <p:cNvSpPr txBox="1"/>
          <p:nvPr/>
        </p:nvSpPr>
        <p:spPr>
          <a:xfrm>
            <a:off x="233243" y="781708"/>
            <a:ext cx="19896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FFFF00"/>
                </a:solidFill>
              </a:rPr>
              <a:t>Mensagens</a:t>
            </a:r>
            <a:r>
              <a:rPr lang="en-US" sz="2000" i="1" dirty="0">
                <a:solidFill>
                  <a:srgbClr val="FFFF00"/>
                </a:solidFill>
              </a:rPr>
              <a:t> </a:t>
            </a:r>
            <a:r>
              <a:rPr lang="en-US" sz="2000" i="1" dirty="0" err="1">
                <a:solidFill>
                  <a:srgbClr val="FFFF00"/>
                </a:solidFill>
              </a:rPr>
              <a:t>finais</a:t>
            </a:r>
            <a:endParaRPr lang="en-US" sz="2000" i="1" dirty="0">
              <a:solidFill>
                <a:srgbClr val="FFFF00"/>
              </a:solidFill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B4EBAE2-ECC6-5E43-8F64-BE88A84ED467}"/>
              </a:ext>
            </a:extLst>
          </p:cNvPr>
          <p:cNvSpPr txBox="1"/>
          <p:nvPr/>
        </p:nvSpPr>
        <p:spPr>
          <a:xfrm>
            <a:off x="5990249" y="7284453"/>
            <a:ext cx="266420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  <a:p>
            <a:r>
              <a:rPr lang="en-US" sz="2400" b="1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93983CB-EED5-6847-AA45-70BA60BA600D}"/>
              </a:ext>
            </a:extLst>
          </p:cNvPr>
          <p:cNvSpPr txBox="1"/>
          <p:nvPr/>
        </p:nvSpPr>
        <p:spPr>
          <a:xfrm>
            <a:off x="0" y="6478342"/>
            <a:ext cx="2612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CA" dirty="0">
                <a:solidFill>
                  <a:srgbClr val="FFFF00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http://albertscience.com/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5" name="Picture 4" descr="A close up of a newspaper&#10;&#10;Description automatically generated">
            <a:extLst>
              <a:ext uri="{FF2B5EF4-FFF2-40B4-BE49-F238E27FC236}">
                <a16:creationId xmlns:a16="http://schemas.microsoft.com/office/drawing/2014/main" id="{C4FE43B5-FB86-AC43-BC62-19FD4D1FB55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38250" y="1636125"/>
            <a:ext cx="6667500" cy="4635500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3702440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/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 err="1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Wrap-Up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36" name="Retângulo 35"/>
          <p:cNvSpPr/>
          <p:nvPr/>
        </p:nvSpPr>
        <p:spPr bwMode="auto">
          <a:xfrm>
            <a:off x="233243" y="746559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C1BA658-B7E3-CE43-99CF-BBD65A7F87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454094" y="-298383"/>
            <a:ext cx="9877228" cy="715638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C5B2877-B879-F447-A2FA-1F13A9C9B735}"/>
              </a:ext>
            </a:extLst>
          </p:cNvPr>
          <p:cNvSpPr txBox="1"/>
          <p:nvPr/>
        </p:nvSpPr>
        <p:spPr>
          <a:xfrm>
            <a:off x="-1706" y="6625951"/>
            <a:ext cx="2615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Moher D et al., 2017, </a:t>
            </a:r>
            <a:r>
              <a:rPr lang="en-US" sz="1200" b="1" dirty="0"/>
              <a:t>Nature</a:t>
            </a:r>
            <a:r>
              <a:rPr lang="en-US" sz="1200" dirty="0"/>
              <a:t>;549:23-5.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FA9A0C0-772E-D64D-88B5-66F9C6CD05F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989" y="4600149"/>
            <a:ext cx="1470429" cy="481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1910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/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>
          <a:xfrm>
            <a:off x="233243" y="168643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 err="1">
                <a:solidFill>
                  <a:srgbClr val="FFFF00"/>
                </a:solidFill>
                <a:latin typeface="Al Nile" charset="-78"/>
                <a:ea typeface="Al Nile" charset="-78"/>
                <a:cs typeface="Al Nile" charset="-78"/>
              </a:rPr>
              <a:t>Special</a:t>
            </a:r>
            <a:r>
              <a:rPr lang="pt-BR" altLang="en-US" sz="3200" b="1" kern="0" dirty="0">
                <a:solidFill>
                  <a:srgbClr val="FFFF00"/>
                </a:solidFill>
                <a:latin typeface="Al Nile" charset="-78"/>
                <a:ea typeface="Al Nile" charset="-78"/>
                <a:cs typeface="Al Nile" charset="-78"/>
              </a:rPr>
              <a:t> </a:t>
            </a:r>
            <a:r>
              <a:rPr lang="pt-BR" altLang="en-US" sz="3200" b="1" dirty="0" err="1">
                <a:solidFill>
                  <a:srgbClr val="FFFF00"/>
                </a:solidFill>
              </a:rPr>
              <a:t>A</a:t>
            </a:r>
            <a:r>
              <a:rPr lang="pt-BR" sz="3200" b="1" dirty="0" err="1">
                <a:solidFill>
                  <a:srgbClr val="FFFF00"/>
                </a:solidFill>
              </a:rPr>
              <a:t>cknowledgment</a:t>
            </a:r>
            <a:r>
              <a:rPr lang="pt-BR" sz="3200" b="1" kern="0" dirty="0" err="1">
                <a:solidFill>
                  <a:srgbClr val="FFFF00"/>
                </a:solidFill>
                <a:latin typeface="Al Nile" charset="-78"/>
                <a:ea typeface="Al Nile" charset="-78"/>
                <a:cs typeface="Al Nile" charset="-78"/>
              </a:rPr>
              <a:t>s</a:t>
            </a:r>
            <a:endParaRPr lang="en-US" altLang="en-US" sz="3200" b="1" kern="0" dirty="0">
              <a:solidFill>
                <a:srgbClr val="FFFF00"/>
              </a:solidFill>
              <a:latin typeface="Al Nile" charset="-78"/>
              <a:ea typeface="Al Nile" charset="-78"/>
              <a:cs typeface="Al Nile" charset="-78"/>
            </a:endParaRPr>
          </a:p>
        </p:txBody>
      </p:sp>
      <p:sp>
        <p:nvSpPr>
          <p:cNvPr id="10" name="Retângulo 9"/>
          <p:cNvSpPr/>
          <p:nvPr/>
        </p:nvSpPr>
        <p:spPr bwMode="auto">
          <a:xfrm>
            <a:off x="323527" y="692695"/>
            <a:ext cx="8588243" cy="47533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11" name="TextBox 1"/>
          <p:cNvSpPr txBox="1"/>
          <p:nvPr/>
        </p:nvSpPr>
        <p:spPr>
          <a:xfrm>
            <a:off x="233243" y="1489129"/>
            <a:ext cx="3281411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Andreia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Biolo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Andrea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Tricco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Angelica De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Nardi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Beatriz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Schaan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Bruno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Follmer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Carisi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Polanczyk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Cintia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Botton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Daniel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Umpierre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David Moher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Danielle Rice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Douglas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Soares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Eneida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Rejane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Rabelo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da Silva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Gabriela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Teló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Filipe Ferrari</a:t>
            </a:r>
          </a:p>
          <a:p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Flavio Danni Fuchs</a:t>
            </a:r>
          </a:p>
          <a:p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</p:txBody>
      </p:sp>
      <p:sp>
        <p:nvSpPr>
          <p:cNvPr id="12" name="Rectangle 3"/>
          <p:cNvSpPr/>
          <p:nvPr/>
        </p:nvSpPr>
        <p:spPr>
          <a:xfrm>
            <a:off x="4339770" y="1494235"/>
            <a:ext cx="4572000" cy="4708981"/>
          </a:xfrm>
          <a:prstGeom prst="rect">
            <a:avLst/>
          </a:prstGeom>
        </p:spPr>
        <p:txBody>
          <a:bodyPr>
            <a:spAutoFit/>
          </a:bodyPr>
          <a:lstStyle/>
          <a:p>
            <a:pPr algn="r"/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Leandro da Silva</a:t>
            </a:r>
          </a:p>
          <a:p>
            <a:pPr algn="r"/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Lucas Porto Santos</a:t>
            </a:r>
          </a:p>
          <a:p>
            <a:pPr algn="r"/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Lucineia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Orsolin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Pfeifer</a:t>
            </a:r>
          </a:p>
          <a:p>
            <a:pPr algn="r"/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Luis Eduardo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Paim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Rohde</a:t>
            </a:r>
          </a:p>
          <a:p>
            <a:pPr algn="r"/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Luis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Correia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pPr algn="r"/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Marlos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Rodrigues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Domingues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pPr algn="r"/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Matt Page</a:t>
            </a:r>
          </a:p>
          <a:p>
            <a:pPr algn="r"/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Norton Oliveira</a:t>
            </a:r>
          </a:p>
          <a:p>
            <a:pPr algn="r"/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Patrícia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Bock</a:t>
            </a:r>
          </a:p>
          <a:p>
            <a:pPr algn="r"/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Patrícia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Ziegelmann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pPr algn="r"/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Ruy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Silveira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Moraes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pPr algn="r"/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Samantha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Cukier</a:t>
            </a:r>
            <a:endParaRPr lang="en-US" sz="2000" dirty="0">
              <a:solidFill>
                <a:schemeClr val="bg1">
                  <a:lumMod val="95000"/>
                </a:schemeClr>
              </a:solidFill>
            </a:endParaRPr>
          </a:p>
          <a:p>
            <a:pPr algn="r"/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Sandra Costa Fuchs</a:t>
            </a:r>
          </a:p>
          <a:p>
            <a:pPr algn="r"/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Sheila </a:t>
            </a:r>
            <a:r>
              <a:rPr lang="en-US" sz="2000" dirty="0" err="1">
                <a:solidFill>
                  <a:schemeClr val="bg1">
                    <a:lumMod val="95000"/>
                  </a:schemeClr>
                </a:solidFill>
              </a:rPr>
              <a:t>Picolli</a:t>
            </a:r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 Garcia</a:t>
            </a:r>
          </a:p>
          <a:p>
            <a:pPr algn="r"/>
            <a:r>
              <a:rPr lang="en-US" sz="2000" dirty="0">
                <a:solidFill>
                  <a:schemeClr val="bg1">
                    <a:lumMod val="95000"/>
                  </a:schemeClr>
                </a:solidFill>
              </a:rPr>
              <a:t>The BRIGHTER Group</a:t>
            </a:r>
          </a:p>
        </p:txBody>
      </p:sp>
    </p:spTree>
    <p:extLst>
      <p:ext uri="{BB962C8B-B14F-4D97-AF65-F5344CB8AC3E}">
        <p14:creationId xmlns:p14="http://schemas.microsoft.com/office/powerpoint/2010/main" val="14068559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CaixaDeTexto 7">
            <a:extLst>
              <a:ext uri="{FF2B5EF4-FFF2-40B4-BE49-F238E27FC236}">
                <a16:creationId xmlns:a16="http://schemas.microsoft.com/office/drawing/2014/main" id="{CA5D8F12-E973-834B-9815-60E543F7931E}"/>
              </a:ext>
            </a:extLst>
          </p:cNvPr>
          <p:cNvSpPr txBox="1"/>
          <p:nvPr/>
        </p:nvSpPr>
        <p:spPr>
          <a:xfrm>
            <a:off x="-348916" y="373011"/>
            <a:ext cx="9841831" cy="144655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pt-BR" sz="3200" b="1" dirty="0">
                <a:solidFill>
                  <a:schemeClr val="bg2"/>
                </a:solidFill>
                <a:ea typeface="Times New Roman" charset="0"/>
                <a:cs typeface="Times New Roman" charset="0"/>
              </a:rPr>
              <a:t>Universidade Federal do Rio Grande do Sul</a:t>
            </a:r>
            <a:endParaRPr lang="pt-BR" sz="2800" b="1" dirty="0">
              <a:solidFill>
                <a:schemeClr val="bg2"/>
              </a:solidFill>
              <a:ea typeface="Times New Roman" charset="0"/>
              <a:cs typeface="Times New Roman" charset="0"/>
            </a:endParaRPr>
          </a:p>
          <a:p>
            <a:pPr algn="ctr">
              <a:defRPr/>
            </a:pPr>
            <a:r>
              <a:rPr lang="pt-BR" sz="3200" b="1" dirty="0">
                <a:solidFill>
                  <a:schemeClr val="bg2"/>
                </a:solidFill>
                <a:ea typeface="Times New Roman" charset="0"/>
                <a:cs typeface="Times New Roman" charset="0"/>
              </a:rPr>
              <a:t>Ottawa Hospital </a:t>
            </a:r>
            <a:r>
              <a:rPr lang="pt-BR" sz="3200" b="1" dirty="0" err="1">
                <a:solidFill>
                  <a:schemeClr val="bg2"/>
                </a:solidFill>
                <a:ea typeface="Times New Roman" charset="0"/>
                <a:cs typeface="Times New Roman" charset="0"/>
              </a:rPr>
              <a:t>Research</a:t>
            </a:r>
            <a:r>
              <a:rPr lang="pt-BR" sz="3200" b="1" dirty="0">
                <a:solidFill>
                  <a:schemeClr val="bg2"/>
                </a:solidFill>
                <a:ea typeface="Times New Roman" charset="0"/>
                <a:cs typeface="Times New Roman" charset="0"/>
              </a:rPr>
              <a:t> </a:t>
            </a:r>
            <a:r>
              <a:rPr lang="pt-BR" sz="3200" b="1" dirty="0" err="1">
                <a:solidFill>
                  <a:schemeClr val="bg2"/>
                </a:solidFill>
                <a:ea typeface="Times New Roman" charset="0"/>
                <a:cs typeface="Times New Roman" charset="0"/>
              </a:rPr>
              <a:t>Institute</a:t>
            </a:r>
            <a:r>
              <a:rPr lang="pt-BR" sz="3200" b="1" dirty="0">
                <a:solidFill>
                  <a:schemeClr val="bg2"/>
                </a:solidFill>
                <a:ea typeface="Times New Roman" charset="0"/>
                <a:cs typeface="Times New Roman" charset="0"/>
              </a:rPr>
              <a:t> </a:t>
            </a:r>
          </a:p>
          <a:p>
            <a:pPr algn="ctr">
              <a:defRPr/>
            </a:pPr>
            <a:r>
              <a:rPr lang="pt-BR" sz="2400" b="1" dirty="0">
                <a:solidFill>
                  <a:srgbClr val="FFFF00"/>
                </a:solidFill>
                <a:ea typeface="Times New Roman" charset="0"/>
                <a:cs typeface="Times New Roman" charset="0"/>
              </a:rPr>
              <a:t>Centre for Journalology | PPG </a:t>
            </a:r>
            <a:r>
              <a:rPr lang="pt-BR" sz="2400" b="1" dirty="0" err="1">
                <a:solidFill>
                  <a:srgbClr val="FFFF00"/>
                </a:solidFill>
                <a:ea typeface="Times New Roman" charset="0"/>
                <a:cs typeface="Times New Roman" charset="0"/>
              </a:rPr>
              <a:t>Cardio</a:t>
            </a:r>
            <a:endParaRPr lang="pt-BR" sz="2400" dirty="0">
              <a:solidFill>
                <a:srgbClr val="FFFF00"/>
              </a:solidFill>
              <a:ea typeface="Times New Roman" charset="0"/>
              <a:cs typeface="Times New Roman" charset="0"/>
            </a:endParaRP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F2A37AC1-0EC5-EC42-9041-823E12F256B8}"/>
              </a:ext>
            </a:extLst>
          </p:cNvPr>
          <p:cNvSpPr/>
          <p:nvPr/>
        </p:nvSpPr>
        <p:spPr>
          <a:xfrm>
            <a:off x="-427915" y="6112042"/>
            <a:ext cx="9841831" cy="661736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11">
            <a:extLst>
              <a:ext uri="{FF2B5EF4-FFF2-40B4-BE49-F238E27FC236}">
                <a16:creationId xmlns:a16="http://schemas.microsoft.com/office/drawing/2014/main" id="{592356DA-4983-9146-BD37-225B656AFC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" y="90102"/>
            <a:ext cx="1847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endParaRPr lang="pt-BR" altLang="x-none"/>
          </a:p>
        </p:txBody>
      </p:sp>
      <p:sp>
        <p:nvSpPr>
          <p:cNvPr id="24" name="Rectangle 12">
            <a:extLst>
              <a:ext uri="{FF2B5EF4-FFF2-40B4-BE49-F238E27FC236}">
                <a16:creationId xmlns:a16="http://schemas.microsoft.com/office/drawing/2014/main" id="{586FC3B5-6A17-A844-8717-A200984405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" y="547302"/>
            <a:ext cx="18473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endParaRPr lang="pt-BR" altLang="x-none"/>
          </a:p>
        </p:txBody>
      </p:sp>
      <p:sp>
        <p:nvSpPr>
          <p:cNvPr id="25" name="Rectangle 13">
            <a:extLst>
              <a:ext uri="{FF2B5EF4-FFF2-40B4-BE49-F238E27FC236}">
                <a16:creationId xmlns:a16="http://schemas.microsoft.com/office/drawing/2014/main" id="{A57CFA86-B964-8246-AA93-AAC277D571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3" y="819838"/>
            <a:ext cx="2031325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anchor="ctr">
            <a:spAutoFit/>
          </a:bodyPr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eaLnBrk="1" hangingPunct="1"/>
            <a:r>
              <a:rPr lang="pt-BR" altLang="pt-BR" sz="1800" dirty="0">
                <a:latin typeface="Calibri" charset="0"/>
              </a:rPr>
              <a:t>		</a:t>
            </a:r>
            <a:endParaRPr lang="pt-BR" altLang="pt-BR" sz="1800" b="0" dirty="0">
              <a:latin typeface="Calibri" charset="0"/>
            </a:endParaRPr>
          </a:p>
          <a:p>
            <a:endParaRPr lang="pt-BR" altLang="pt-BR" sz="1800" b="0" dirty="0">
              <a:latin typeface="Calibri" charset="0"/>
            </a:endParaRPr>
          </a:p>
        </p:txBody>
      </p:sp>
      <p:sp>
        <p:nvSpPr>
          <p:cNvPr id="26" name="CaixaDeTexto 13">
            <a:extLst>
              <a:ext uri="{FF2B5EF4-FFF2-40B4-BE49-F238E27FC236}">
                <a16:creationId xmlns:a16="http://schemas.microsoft.com/office/drawing/2014/main" id="{1D2357CD-516F-814C-BD41-5F9C3ECDA83C}"/>
              </a:ext>
            </a:extLst>
          </p:cNvPr>
          <p:cNvSpPr txBox="1"/>
          <p:nvPr/>
        </p:nvSpPr>
        <p:spPr>
          <a:xfrm>
            <a:off x="-25236" y="2223874"/>
            <a:ext cx="9156404" cy="150810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 eaLnBrk="1" hangingPunct="1">
              <a:defRPr/>
            </a:pPr>
            <a:r>
              <a:rPr lang="pt-BR" sz="6000" i="1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</a:p>
          <a:p>
            <a:pPr algn="ctr" eaLnBrk="1" hangingPunct="1">
              <a:defRPr/>
            </a:pPr>
            <a:r>
              <a:rPr lang="pt-BR" sz="3200" i="1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Como se manter longe deles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0E30320-5A50-3447-9699-FD5995F20F77}"/>
              </a:ext>
            </a:extLst>
          </p:cNvPr>
          <p:cNvSpPr txBox="1"/>
          <p:nvPr/>
        </p:nvSpPr>
        <p:spPr>
          <a:xfrm>
            <a:off x="3259154" y="4566340"/>
            <a:ext cx="2364750" cy="1323439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Lucas Helal</a:t>
            </a:r>
          </a:p>
          <a:p>
            <a:r>
              <a:rPr lang="en-US" sz="1400" dirty="0">
                <a:solidFill>
                  <a:schemeClr val="bg2"/>
                </a:solidFill>
              </a:rPr>
              <a:t>ORCID: </a:t>
            </a:r>
            <a:r>
              <a:rPr lang="en-CA" sz="1400" dirty="0">
                <a:solidFill>
                  <a:schemeClr val="bg2"/>
                </a:solidFill>
              </a:rPr>
              <a:t>0000-0002-6900-7185</a:t>
            </a:r>
          </a:p>
          <a:p>
            <a:r>
              <a:rPr lang="en-US" sz="1400" dirty="0" err="1">
                <a:solidFill>
                  <a:schemeClr val="bg2"/>
                </a:solidFill>
              </a:rPr>
              <a:t>osf.io</a:t>
            </a:r>
            <a:r>
              <a:rPr lang="en-US" sz="1400" dirty="0">
                <a:solidFill>
                  <a:schemeClr val="bg2"/>
                </a:solidFill>
              </a:rPr>
              <a:t>/6xzyf</a:t>
            </a:r>
          </a:p>
          <a:p>
            <a:r>
              <a:rPr lang="en-US" sz="1400" dirty="0" err="1">
                <a:solidFill>
                  <a:schemeClr val="bg2"/>
                </a:solidFill>
              </a:rPr>
              <a:t>lhelal@ohri.ca</a:t>
            </a:r>
            <a:endParaRPr lang="en-US" sz="1400" dirty="0">
              <a:solidFill>
                <a:schemeClr val="bg2"/>
              </a:solidFill>
            </a:endParaRPr>
          </a:p>
          <a:p>
            <a:endParaRPr lang="en-US" sz="1400" dirty="0">
              <a:solidFill>
                <a:schemeClr val="bg1"/>
              </a:solidFill>
            </a:endParaRPr>
          </a:p>
        </p:txBody>
      </p:sp>
      <p:pic>
        <p:nvPicPr>
          <p:cNvPr id="28" name="Imagem 60">
            <a:extLst>
              <a:ext uri="{FF2B5EF4-FFF2-40B4-BE49-F238E27FC236}">
                <a16:creationId xmlns:a16="http://schemas.microsoft.com/office/drawing/2014/main" id="{4294ED74-88B3-1045-BD6C-A5EC33AF27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84286" y="6148892"/>
            <a:ext cx="666954" cy="5557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9" name="Imagem 18">
            <a:extLst>
              <a:ext uri="{FF2B5EF4-FFF2-40B4-BE49-F238E27FC236}">
                <a16:creationId xmlns:a16="http://schemas.microsoft.com/office/drawing/2014/main" id="{A451B597-A75F-4F4C-9F82-CD9481CC0D37}"/>
              </a:ext>
            </a:extLst>
          </p:cNvPr>
          <p:cNvPicPr/>
          <p:nvPr/>
        </p:nvPicPr>
        <p:blipFill rotWithShape="1"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199" t="1" r="13522" b="7343"/>
          <a:stretch/>
        </p:blipFill>
        <p:spPr bwMode="auto">
          <a:xfrm>
            <a:off x="6161561" y="6236829"/>
            <a:ext cx="1090146" cy="458492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1" name="Imagem 9">
            <a:extLst>
              <a:ext uri="{FF2B5EF4-FFF2-40B4-BE49-F238E27FC236}">
                <a16:creationId xmlns:a16="http://schemas.microsoft.com/office/drawing/2014/main" id="{8266D20E-AFD0-174A-972D-4DBB017AD86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60" t="280" r="1157" b="13365"/>
          <a:stretch/>
        </p:blipFill>
        <p:spPr>
          <a:xfrm>
            <a:off x="1822099" y="4416723"/>
            <a:ext cx="1382663" cy="1412157"/>
          </a:xfrm>
          <a:prstGeom prst="ellipse">
            <a:avLst/>
          </a:prstGeom>
          <a:ln>
            <a:solidFill>
              <a:schemeClr val="bg1"/>
            </a:solidFill>
          </a:ln>
        </p:spPr>
      </p:pic>
      <p:sp>
        <p:nvSpPr>
          <p:cNvPr id="32" name="CaixaDeTexto 16">
            <a:extLst>
              <a:ext uri="{FF2B5EF4-FFF2-40B4-BE49-F238E27FC236}">
                <a16:creationId xmlns:a16="http://schemas.microsoft.com/office/drawing/2014/main" id="{E92CB887-32DA-8B43-B889-5662DB46B7CC}"/>
              </a:ext>
            </a:extLst>
          </p:cNvPr>
          <p:cNvSpPr txBox="1"/>
          <p:nvPr/>
        </p:nvSpPr>
        <p:spPr>
          <a:xfrm>
            <a:off x="-10434" y="5747759"/>
            <a:ext cx="14512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b="1" dirty="0">
                <a:solidFill>
                  <a:schemeClr val="bg1"/>
                </a:solidFill>
              </a:rPr>
              <a:t>@</a:t>
            </a:r>
            <a:r>
              <a:rPr lang="pt-BR" sz="1400" b="1" dirty="0" err="1">
                <a:solidFill>
                  <a:schemeClr val="bg1"/>
                </a:solidFill>
              </a:rPr>
              <a:t>lucashelal</a:t>
            </a:r>
            <a:r>
              <a:rPr lang="pt-BR" sz="1400" b="1" dirty="0">
                <a:solidFill>
                  <a:schemeClr val="bg1"/>
                </a:solidFill>
              </a:rPr>
              <a:t>_</a:t>
            </a:r>
          </a:p>
        </p:txBody>
      </p:sp>
      <p:pic>
        <p:nvPicPr>
          <p:cNvPr id="34" name="Picture 33">
            <a:extLst>
              <a:ext uri="{FF2B5EF4-FFF2-40B4-BE49-F238E27FC236}">
                <a16:creationId xmlns:a16="http://schemas.microsoft.com/office/drawing/2014/main" id="{474436F2-B884-8648-B5F6-C24B948EDAE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423733" y="6133021"/>
            <a:ext cx="837851" cy="626712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1DF75CB6-CBC8-9746-9A19-4CAF75E2F90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15864" y="6193542"/>
            <a:ext cx="1814142" cy="489658"/>
          </a:xfrm>
          <a:prstGeom prst="rect">
            <a:avLst/>
          </a:prstGeom>
        </p:spPr>
      </p:pic>
      <p:pic>
        <p:nvPicPr>
          <p:cNvPr id="3" name="Picture 2" descr="A picture containing black&#13;&#10;&#13;&#10;Description automatically generated">
            <a:extLst>
              <a:ext uri="{FF2B5EF4-FFF2-40B4-BE49-F238E27FC236}">
                <a16:creationId xmlns:a16="http://schemas.microsoft.com/office/drawing/2014/main" id="{DFDA85A7-8BB8-9545-B162-ABFB8E689A5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012392" y="4581470"/>
            <a:ext cx="1324978" cy="133827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31DC23F7-B365-E741-94B9-0322F006B667}"/>
              </a:ext>
            </a:extLst>
          </p:cNvPr>
          <p:cNvSpPr txBox="1"/>
          <p:nvPr/>
        </p:nvSpPr>
        <p:spPr>
          <a:xfrm>
            <a:off x="5975816" y="4201439"/>
            <a:ext cx="13249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FF00"/>
                </a:solidFill>
              </a:rPr>
              <a:t>bit.ly</a:t>
            </a:r>
            <a:r>
              <a:rPr lang="en-US" dirty="0">
                <a:solidFill>
                  <a:srgbClr val="FFFF00"/>
                </a:solidFill>
              </a:rPr>
              <a:t>/</a:t>
            </a:r>
            <a:r>
              <a:rPr lang="en-US" dirty="0" err="1">
                <a:solidFill>
                  <a:srgbClr val="FFFF00"/>
                </a:solidFill>
              </a:rPr>
              <a:t>lhppts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2316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/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 err="1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Disclosures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36" name="Retângulo 35"/>
          <p:cNvSpPr/>
          <p:nvPr/>
        </p:nvSpPr>
        <p:spPr bwMode="auto">
          <a:xfrm>
            <a:off x="233243" y="746559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93F62B4-573A-1142-8267-9C91FC15BE86}"/>
              </a:ext>
            </a:extLst>
          </p:cNvPr>
          <p:cNvSpPr txBox="1"/>
          <p:nvPr/>
        </p:nvSpPr>
        <p:spPr>
          <a:xfrm>
            <a:off x="233243" y="1498967"/>
            <a:ext cx="889317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chemeClr val="bg1"/>
                </a:solidFill>
              </a:rPr>
              <a:t>Coordenação</a:t>
            </a:r>
            <a:r>
              <a:rPr lang="en-US" sz="2400" dirty="0">
                <a:solidFill>
                  <a:schemeClr val="bg1"/>
                </a:solidFill>
              </a:rPr>
              <a:t> de </a:t>
            </a:r>
            <a:r>
              <a:rPr lang="en-US" sz="2400" dirty="0" err="1">
                <a:solidFill>
                  <a:schemeClr val="bg1"/>
                </a:solidFill>
              </a:rPr>
              <a:t>Aperfeiçoamento</a:t>
            </a:r>
            <a:r>
              <a:rPr lang="en-US" sz="2400" dirty="0">
                <a:solidFill>
                  <a:schemeClr val="bg1"/>
                </a:solidFill>
              </a:rPr>
              <a:t> de </a:t>
            </a:r>
            <a:r>
              <a:rPr lang="en-US" sz="2400" dirty="0" err="1">
                <a:solidFill>
                  <a:schemeClr val="bg1"/>
                </a:solidFill>
              </a:rPr>
              <a:t>Pessoal</a:t>
            </a:r>
            <a:r>
              <a:rPr lang="en-US" sz="2400" dirty="0">
                <a:solidFill>
                  <a:schemeClr val="bg1"/>
                </a:solidFill>
              </a:rPr>
              <a:t> de Ensino Superior (CAPES)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Centre for Journalology, Ottawa Hospital Research Institute, uOttawa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Canadian EQUATOR Network Centre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Cochrane Collaboration (Bias Methods Group)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Editor </a:t>
            </a:r>
            <a:r>
              <a:rPr lang="en-US" sz="2400" dirty="0" err="1">
                <a:solidFill>
                  <a:schemeClr val="bg1"/>
                </a:solidFill>
              </a:rPr>
              <a:t>Associado</a:t>
            </a:r>
            <a:r>
              <a:rPr lang="en-US" sz="2400" dirty="0">
                <a:solidFill>
                  <a:schemeClr val="bg1"/>
                </a:solidFill>
              </a:rPr>
              <a:t> – EVIDENCE </a:t>
            </a:r>
          </a:p>
          <a:p>
            <a:endParaRPr lang="en-US" sz="2400" dirty="0">
              <a:solidFill>
                <a:schemeClr val="bg1"/>
              </a:solidFill>
            </a:endParaRPr>
          </a:p>
          <a:p>
            <a:r>
              <a:rPr lang="en-US" sz="2400" dirty="0" err="1">
                <a:solidFill>
                  <a:schemeClr val="bg1"/>
                </a:solidFill>
              </a:rPr>
              <a:t>Líder</a:t>
            </a:r>
            <a:r>
              <a:rPr lang="en-US" sz="2400" dirty="0">
                <a:solidFill>
                  <a:schemeClr val="bg1"/>
                </a:solidFill>
              </a:rPr>
              <a:t> – The BRIGHTER Group</a:t>
            </a:r>
          </a:p>
        </p:txBody>
      </p:sp>
    </p:spTree>
    <p:extLst>
      <p:ext uri="{BB962C8B-B14F-4D97-AF65-F5344CB8AC3E}">
        <p14:creationId xmlns:p14="http://schemas.microsoft.com/office/powerpoint/2010/main" val="3609300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/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O que exatamente significa transparência em pesquisa?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36" name="Retângulo 35"/>
          <p:cNvSpPr/>
          <p:nvPr/>
        </p:nvSpPr>
        <p:spPr bwMode="auto">
          <a:xfrm>
            <a:off x="233243" y="1213698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pic>
        <p:nvPicPr>
          <p:cNvPr id="68" name="Picture 67" descr="A close up of a person&#13;&#10;&#13;&#10;Description automatically generated">
            <a:extLst>
              <a:ext uri="{FF2B5EF4-FFF2-40B4-BE49-F238E27FC236}">
                <a16:creationId xmlns:a16="http://schemas.microsoft.com/office/drawing/2014/main" id="{4A1A9D46-8E85-4349-ADD5-7C08C948666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22575"/>
          <a:stretch/>
        </p:blipFill>
        <p:spPr>
          <a:xfrm>
            <a:off x="0" y="2259995"/>
            <a:ext cx="9144000" cy="3384307"/>
          </a:xfrm>
          <a:prstGeom prst="rect">
            <a:avLst/>
          </a:prstGeom>
        </p:spPr>
      </p:pic>
      <p:sp>
        <p:nvSpPr>
          <p:cNvPr id="69" name="TextBox 68">
            <a:extLst>
              <a:ext uri="{FF2B5EF4-FFF2-40B4-BE49-F238E27FC236}">
                <a16:creationId xmlns:a16="http://schemas.microsoft.com/office/drawing/2014/main" id="{E9B92014-A316-AC42-A16C-27D2C8D8A1E8}"/>
              </a:ext>
            </a:extLst>
          </p:cNvPr>
          <p:cNvSpPr txBox="1"/>
          <p:nvPr/>
        </p:nvSpPr>
        <p:spPr>
          <a:xfrm>
            <a:off x="7896966" y="1901033"/>
            <a:ext cx="11913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FFFF00"/>
                </a:solidFill>
              </a:rPr>
              <a:t>1948-2018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DDEE9CE6-C905-8F45-AC31-4F4B95584C03}"/>
              </a:ext>
            </a:extLst>
          </p:cNvPr>
          <p:cNvSpPr txBox="1"/>
          <p:nvPr/>
        </p:nvSpPr>
        <p:spPr>
          <a:xfrm>
            <a:off x="0" y="6510777"/>
            <a:ext cx="69125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FF00"/>
                </a:solidFill>
              </a:rPr>
              <a:t>Altman DG. The Scandal of Poor Medical Research, </a:t>
            </a:r>
            <a:r>
              <a:rPr lang="en-US" b="1" dirty="0">
                <a:solidFill>
                  <a:srgbClr val="FFFF00"/>
                </a:solidFill>
              </a:rPr>
              <a:t>BMJ</a:t>
            </a:r>
            <a:r>
              <a:rPr lang="en-US" dirty="0">
                <a:solidFill>
                  <a:srgbClr val="FFFF00"/>
                </a:solidFill>
              </a:rPr>
              <a:t>, 1994;308:283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BF6DB53-EFAC-F04C-B2D3-7F0807499C4E}"/>
              </a:ext>
            </a:extLst>
          </p:cNvPr>
          <p:cNvSpPr txBox="1"/>
          <p:nvPr/>
        </p:nvSpPr>
        <p:spPr>
          <a:xfrm>
            <a:off x="233243" y="1329738"/>
            <a:ext cx="40979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>
                <a:solidFill>
                  <a:srgbClr val="FFFF00"/>
                </a:solidFill>
              </a:rPr>
              <a:t>O </a:t>
            </a:r>
            <a:r>
              <a:rPr lang="en-US" i="1" dirty="0" err="1">
                <a:solidFill>
                  <a:srgbClr val="FFFF00"/>
                </a:solidFill>
              </a:rPr>
              <a:t>escândalo</a:t>
            </a:r>
            <a:r>
              <a:rPr lang="en-US" i="1" dirty="0">
                <a:solidFill>
                  <a:srgbClr val="FFFF00"/>
                </a:solidFill>
              </a:rPr>
              <a:t> da </a:t>
            </a:r>
            <a:r>
              <a:rPr lang="en-US" i="1" dirty="0" err="1">
                <a:solidFill>
                  <a:srgbClr val="FFFF00"/>
                </a:solidFill>
              </a:rPr>
              <a:t>pesquisa</a:t>
            </a:r>
            <a:r>
              <a:rPr lang="en-US" i="1" dirty="0">
                <a:solidFill>
                  <a:srgbClr val="FFFF00"/>
                </a:solidFill>
              </a:rPr>
              <a:t> </a:t>
            </a:r>
            <a:r>
              <a:rPr lang="en-US" i="1" dirty="0" err="1">
                <a:solidFill>
                  <a:srgbClr val="FFFF00"/>
                </a:solidFill>
              </a:rPr>
              <a:t>médica</a:t>
            </a:r>
            <a:r>
              <a:rPr lang="en-US" i="1" dirty="0">
                <a:solidFill>
                  <a:srgbClr val="FFFF00"/>
                </a:solidFill>
              </a:rPr>
              <a:t> mal </a:t>
            </a:r>
            <a:r>
              <a:rPr lang="en-US" i="1" dirty="0" err="1">
                <a:solidFill>
                  <a:srgbClr val="FFFF00"/>
                </a:solidFill>
              </a:rPr>
              <a:t>feita</a:t>
            </a:r>
            <a:endParaRPr lang="en-US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18046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/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36" name="Retângulo 35"/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653478-7047-CC4B-B07C-039606DDFB39}"/>
              </a:ext>
            </a:extLst>
          </p:cNvPr>
          <p:cNvSpPr txBox="1"/>
          <p:nvPr/>
        </p:nvSpPr>
        <p:spPr>
          <a:xfrm>
            <a:off x="229934" y="730823"/>
            <a:ext cx="16589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FFFF00"/>
                </a:solidFill>
              </a:rPr>
              <a:t>Epidemiologia</a:t>
            </a:r>
            <a:endParaRPr lang="en-US" sz="2000" i="1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01C1485-7D1E-324E-8E97-DF4EE0D40356}"/>
              </a:ext>
            </a:extLst>
          </p:cNvPr>
          <p:cNvSpPr txBox="1"/>
          <p:nvPr/>
        </p:nvSpPr>
        <p:spPr>
          <a:xfrm>
            <a:off x="0" y="6550223"/>
            <a:ext cx="11328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>
                <a:solidFill>
                  <a:srgbClr val="FFFF00"/>
                </a:solidFill>
              </a:rPr>
              <a:t>Beall J, 2019.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3676828-24F9-9947-B83A-ADA3610717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00586"/>
            <a:ext cx="9144000" cy="1862852"/>
          </a:xfrm>
          <a:prstGeom prst="rect">
            <a:avLst/>
          </a:prstGeom>
        </p:spPr>
      </p:pic>
      <p:pic>
        <p:nvPicPr>
          <p:cNvPr id="11" name="Picture 10" descr="A person wearing a suit and tie smiling and looking at the camera&#10;&#10;Description automatically generated">
            <a:extLst>
              <a:ext uri="{FF2B5EF4-FFF2-40B4-BE49-F238E27FC236}">
                <a16:creationId xmlns:a16="http://schemas.microsoft.com/office/drawing/2014/main" id="{0F211214-6EB6-B94B-B36B-AED3814ED7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9934" y="2822145"/>
            <a:ext cx="1908488" cy="2588096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9648797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/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6A080D-08FF-F348-9DCC-6E308E84F339}"/>
              </a:ext>
            </a:extLst>
          </p:cNvPr>
          <p:cNvSpPr txBox="1"/>
          <p:nvPr/>
        </p:nvSpPr>
        <p:spPr>
          <a:xfrm>
            <a:off x="0" y="6488668"/>
            <a:ext cx="38920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" dirty="0" err="1">
                <a:solidFill>
                  <a:srgbClr val="FFFF00"/>
                </a:solidFill>
              </a:rPr>
              <a:t>Bohannon</a:t>
            </a:r>
            <a:r>
              <a:rPr lang="fr" dirty="0">
                <a:solidFill>
                  <a:srgbClr val="FFFF00"/>
                </a:solidFill>
              </a:rPr>
              <a:t>, J. </a:t>
            </a:r>
            <a:r>
              <a:rPr lang="fr" i="1" dirty="0">
                <a:solidFill>
                  <a:srgbClr val="FFFF00"/>
                </a:solidFill>
              </a:rPr>
              <a:t>Science</a:t>
            </a:r>
            <a:r>
              <a:rPr lang="fr" dirty="0">
                <a:solidFill>
                  <a:srgbClr val="FFFF00"/>
                </a:solidFill>
              </a:rPr>
              <a:t> </a:t>
            </a:r>
            <a:r>
              <a:rPr lang="fr" b="1" dirty="0">
                <a:solidFill>
                  <a:srgbClr val="FFFF00"/>
                </a:solidFill>
              </a:rPr>
              <a:t>342</a:t>
            </a:r>
            <a:r>
              <a:rPr lang="fr" dirty="0">
                <a:solidFill>
                  <a:srgbClr val="FFFF00"/>
                </a:solidFill>
              </a:rPr>
              <a:t>, 60–65 (2013)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830B780-03FF-8047-B29B-1426AF6F87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485" y="2609860"/>
            <a:ext cx="6483542" cy="3145333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4281DC28-84E7-EE47-8CE0-58EB79BF115E}"/>
              </a:ext>
            </a:extLst>
          </p:cNvPr>
          <p:cNvGrpSpPr/>
          <p:nvPr/>
        </p:nvGrpSpPr>
        <p:grpSpPr>
          <a:xfrm>
            <a:off x="4647860" y="4470180"/>
            <a:ext cx="276426" cy="276426"/>
            <a:chOff x="8415130" y="2849217"/>
            <a:chExt cx="450574" cy="450574"/>
          </a:xfrm>
        </p:grpSpPr>
        <p:sp>
          <p:nvSpPr>
            <p:cNvPr id="33" name="Teardrop 32">
              <a:extLst>
                <a:ext uri="{FF2B5EF4-FFF2-40B4-BE49-F238E27FC236}">
                  <a16:creationId xmlns:a16="http://schemas.microsoft.com/office/drawing/2014/main" id="{D8D2913F-5C0F-DE4C-A1B1-7502E0FDBF9A}"/>
                </a:ext>
              </a:extLst>
            </p:cNvPr>
            <p:cNvSpPr/>
            <p:nvPr/>
          </p:nvSpPr>
          <p:spPr>
            <a:xfrm rot="8100000">
              <a:off x="8415130" y="2849217"/>
              <a:ext cx="450574" cy="450574"/>
            </a:xfrm>
            <a:prstGeom prst="teardrop">
              <a:avLst>
                <a:gd name="adj" fmla="val 124123"/>
              </a:avLst>
            </a:prstGeom>
            <a:solidFill>
              <a:srgbClr val="EF30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09AEB97A-3AE0-AD42-AB4F-84C3775351E6}"/>
                </a:ext>
              </a:extLst>
            </p:cNvPr>
            <p:cNvSpPr/>
            <p:nvPr/>
          </p:nvSpPr>
          <p:spPr>
            <a:xfrm>
              <a:off x="8545167" y="2979254"/>
              <a:ext cx="190500" cy="190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D0925A5-5722-9441-AE7D-96E25566053A}"/>
              </a:ext>
            </a:extLst>
          </p:cNvPr>
          <p:cNvGrpSpPr/>
          <p:nvPr/>
        </p:nvGrpSpPr>
        <p:grpSpPr>
          <a:xfrm>
            <a:off x="6455401" y="3835651"/>
            <a:ext cx="276426" cy="276426"/>
            <a:chOff x="8415130" y="2849217"/>
            <a:chExt cx="450574" cy="450574"/>
          </a:xfrm>
        </p:grpSpPr>
        <p:sp>
          <p:nvSpPr>
            <p:cNvPr id="37" name="Teardrop 36">
              <a:extLst>
                <a:ext uri="{FF2B5EF4-FFF2-40B4-BE49-F238E27FC236}">
                  <a16:creationId xmlns:a16="http://schemas.microsoft.com/office/drawing/2014/main" id="{9A6E080C-3F20-1844-94C3-546F723C537C}"/>
                </a:ext>
              </a:extLst>
            </p:cNvPr>
            <p:cNvSpPr/>
            <p:nvPr/>
          </p:nvSpPr>
          <p:spPr>
            <a:xfrm rot="8100000">
              <a:off x="8415130" y="2849217"/>
              <a:ext cx="450574" cy="450574"/>
            </a:xfrm>
            <a:prstGeom prst="teardrop">
              <a:avLst>
                <a:gd name="adj" fmla="val 124123"/>
              </a:avLst>
            </a:prstGeom>
            <a:solidFill>
              <a:srgbClr val="EF30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4B97C1-09E9-3549-B8EB-3D2EF15E04FD}"/>
                </a:ext>
              </a:extLst>
            </p:cNvPr>
            <p:cNvSpPr/>
            <p:nvPr/>
          </p:nvSpPr>
          <p:spPr>
            <a:xfrm>
              <a:off x="8545167" y="2979254"/>
              <a:ext cx="190500" cy="190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98B7CED-B955-D441-B324-4ED11228F68A}"/>
              </a:ext>
            </a:extLst>
          </p:cNvPr>
          <p:cNvGrpSpPr/>
          <p:nvPr/>
        </p:nvGrpSpPr>
        <p:grpSpPr>
          <a:xfrm>
            <a:off x="5973547" y="3196812"/>
            <a:ext cx="276426" cy="276426"/>
            <a:chOff x="6036326" y="2497800"/>
            <a:chExt cx="450575" cy="450574"/>
          </a:xfrm>
        </p:grpSpPr>
        <p:sp>
          <p:nvSpPr>
            <p:cNvPr id="40" name="Teardrop 39">
              <a:extLst>
                <a:ext uri="{FF2B5EF4-FFF2-40B4-BE49-F238E27FC236}">
                  <a16:creationId xmlns:a16="http://schemas.microsoft.com/office/drawing/2014/main" id="{0FC5E380-4B78-A148-BDBA-C7AA563B7E71}"/>
                </a:ext>
              </a:extLst>
            </p:cNvPr>
            <p:cNvSpPr/>
            <p:nvPr/>
          </p:nvSpPr>
          <p:spPr>
            <a:xfrm rot="8100000">
              <a:off x="6036326" y="2497800"/>
              <a:ext cx="450575" cy="450574"/>
            </a:xfrm>
            <a:prstGeom prst="teardrop">
              <a:avLst>
                <a:gd name="adj" fmla="val 124123"/>
              </a:avLst>
            </a:prstGeom>
            <a:solidFill>
              <a:srgbClr val="EF30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70C24510-EC2F-674E-9204-33DF1E3FD04F}"/>
                </a:ext>
              </a:extLst>
            </p:cNvPr>
            <p:cNvSpPr/>
            <p:nvPr/>
          </p:nvSpPr>
          <p:spPr>
            <a:xfrm>
              <a:off x="6166361" y="2627836"/>
              <a:ext cx="190500" cy="190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7" name="Teardrop 76">
            <a:extLst>
              <a:ext uri="{FF2B5EF4-FFF2-40B4-BE49-F238E27FC236}">
                <a16:creationId xmlns:a16="http://schemas.microsoft.com/office/drawing/2014/main" id="{2888C781-E65E-F44F-946F-3AB490AA106D}"/>
              </a:ext>
            </a:extLst>
          </p:cNvPr>
          <p:cNvSpPr/>
          <p:nvPr/>
        </p:nvSpPr>
        <p:spPr>
          <a:xfrm rot="8100000">
            <a:off x="5626338" y="4232299"/>
            <a:ext cx="276426" cy="276426"/>
          </a:xfrm>
          <a:prstGeom prst="teardrop">
            <a:avLst>
              <a:gd name="adj" fmla="val 124123"/>
            </a:avLst>
          </a:prstGeom>
          <a:solidFill>
            <a:srgbClr val="EF307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BC32E49E-00F4-F149-87D0-CC19DD551436}"/>
              </a:ext>
            </a:extLst>
          </p:cNvPr>
          <p:cNvSpPr/>
          <p:nvPr/>
        </p:nvSpPr>
        <p:spPr>
          <a:xfrm>
            <a:off x="5706115" y="4312076"/>
            <a:ext cx="116871" cy="116871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A7C1A74-F02A-4742-A4BD-80095DCAAF71}"/>
              </a:ext>
            </a:extLst>
          </p:cNvPr>
          <p:cNvSpPr txBox="1"/>
          <p:nvPr/>
        </p:nvSpPr>
        <p:spPr>
          <a:xfrm>
            <a:off x="233243" y="771439"/>
            <a:ext cx="242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2F92"/>
                </a:solidFill>
              </a:rPr>
              <a:t> </a:t>
            </a:r>
            <a:endParaRPr lang="en-US" sz="2000" b="1" i="1" dirty="0">
              <a:solidFill>
                <a:schemeClr val="bg1"/>
              </a:solidFill>
            </a:endParaRPr>
          </a:p>
        </p:txBody>
      </p:sp>
      <p:sp>
        <p:nvSpPr>
          <p:cNvPr id="59" name="Rectangle 4">
            <a:extLst>
              <a:ext uri="{FF2B5EF4-FFF2-40B4-BE49-F238E27FC236}">
                <a16:creationId xmlns:a16="http://schemas.microsoft.com/office/drawing/2014/main" id="{909A0328-1195-7D40-9C81-DE7C117B70B8}"/>
              </a:ext>
            </a:extLst>
          </p:cNvPr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EE8D1C0-6B00-CC46-81BC-B7DB9997BD36}"/>
              </a:ext>
            </a:extLst>
          </p:cNvPr>
          <p:cNvSpPr txBox="1"/>
          <p:nvPr/>
        </p:nvSpPr>
        <p:spPr>
          <a:xfrm>
            <a:off x="229934" y="730823"/>
            <a:ext cx="16589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FFFF00"/>
                </a:solidFill>
              </a:rPr>
              <a:t>Epidemiologia</a:t>
            </a:r>
            <a:endParaRPr lang="en-US" sz="2000" i="1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2489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/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6A080D-08FF-F348-9DCC-6E308E84F339}"/>
              </a:ext>
            </a:extLst>
          </p:cNvPr>
          <p:cNvSpPr txBox="1"/>
          <p:nvPr/>
        </p:nvSpPr>
        <p:spPr>
          <a:xfrm>
            <a:off x="0" y="6488668"/>
            <a:ext cx="2902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" dirty="0" err="1">
                <a:solidFill>
                  <a:srgbClr val="FFFF00"/>
                </a:solidFill>
              </a:rPr>
              <a:t>Moher</a:t>
            </a:r>
            <a:r>
              <a:rPr lang="fr" dirty="0">
                <a:solidFill>
                  <a:srgbClr val="FFFF00"/>
                </a:solidFill>
              </a:rPr>
              <a:t> D et al, </a:t>
            </a:r>
            <a:r>
              <a:rPr lang="fr" i="1" dirty="0">
                <a:solidFill>
                  <a:srgbClr val="FFFF00"/>
                </a:solidFill>
              </a:rPr>
              <a:t>Nature </a:t>
            </a:r>
            <a:r>
              <a:rPr lang="fr" dirty="0">
                <a:solidFill>
                  <a:srgbClr val="FFFF00"/>
                </a:solidFill>
              </a:rPr>
              <a:t>(2017)</a:t>
            </a:r>
            <a:endParaRPr lang="en-US" dirty="0">
              <a:solidFill>
                <a:srgbClr val="FFFF00"/>
              </a:solidFill>
            </a:endParaRP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2830B780-03FF-8047-B29B-1426AF6F87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485" y="2609860"/>
            <a:ext cx="6483542" cy="3145333"/>
          </a:xfrm>
          <a:prstGeom prst="rect">
            <a:avLst/>
          </a:prstGeom>
        </p:spPr>
      </p:pic>
      <p:grpSp>
        <p:nvGrpSpPr>
          <p:cNvPr id="32" name="Group 31">
            <a:extLst>
              <a:ext uri="{FF2B5EF4-FFF2-40B4-BE49-F238E27FC236}">
                <a16:creationId xmlns:a16="http://schemas.microsoft.com/office/drawing/2014/main" id="{4281DC28-84E7-EE47-8CE0-58EB79BF115E}"/>
              </a:ext>
            </a:extLst>
          </p:cNvPr>
          <p:cNvGrpSpPr/>
          <p:nvPr/>
        </p:nvGrpSpPr>
        <p:grpSpPr>
          <a:xfrm>
            <a:off x="2469424" y="3745789"/>
            <a:ext cx="276426" cy="276426"/>
            <a:chOff x="8415130" y="2849217"/>
            <a:chExt cx="450574" cy="450574"/>
          </a:xfrm>
        </p:grpSpPr>
        <p:sp>
          <p:nvSpPr>
            <p:cNvPr id="33" name="Teardrop 32">
              <a:extLst>
                <a:ext uri="{FF2B5EF4-FFF2-40B4-BE49-F238E27FC236}">
                  <a16:creationId xmlns:a16="http://schemas.microsoft.com/office/drawing/2014/main" id="{D8D2913F-5C0F-DE4C-A1B1-7502E0FDBF9A}"/>
                </a:ext>
              </a:extLst>
            </p:cNvPr>
            <p:cNvSpPr/>
            <p:nvPr/>
          </p:nvSpPr>
          <p:spPr>
            <a:xfrm rot="8100000">
              <a:off x="8415130" y="2849217"/>
              <a:ext cx="450574" cy="450574"/>
            </a:xfrm>
            <a:prstGeom prst="teardrop">
              <a:avLst>
                <a:gd name="adj" fmla="val 124123"/>
              </a:avLst>
            </a:prstGeom>
            <a:solidFill>
              <a:srgbClr val="EF30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09AEB97A-3AE0-AD42-AB4F-84C3775351E6}"/>
                </a:ext>
              </a:extLst>
            </p:cNvPr>
            <p:cNvSpPr/>
            <p:nvPr/>
          </p:nvSpPr>
          <p:spPr>
            <a:xfrm>
              <a:off x="8545167" y="2979254"/>
              <a:ext cx="190500" cy="190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7D0925A5-5722-9441-AE7D-96E25566053A}"/>
              </a:ext>
            </a:extLst>
          </p:cNvPr>
          <p:cNvGrpSpPr/>
          <p:nvPr/>
        </p:nvGrpSpPr>
        <p:grpSpPr>
          <a:xfrm>
            <a:off x="6627929" y="4853568"/>
            <a:ext cx="276426" cy="276426"/>
            <a:chOff x="8415130" y="2849217"/>
            <a:chExt cx="450574" cy="450574"/>
          </a:xfrm>
        </p:grpSpPr>
        <p:sp>
          <p:nvSpPr>
            <p:cNvPr id="37" name="Teardrop 36">
              <a:extLst>
                <a:ext uri="{FF2B5EF4-FFF2-40B4-BE49-F238E27FC236}">
                  <a16:creationId xmlns:a16="http://schemas.microsoft.com/office/drawing/2014/main" id="{9A6E080C-3F20-1844-94C3-546F723C537C}"/>
                </a:ext>
              </a:extLst>
            </p:cNvPr>
            <p:cNvSpPr/>
            <p:nvPr/>
          </p:nvSpPr>
          <p:spPr>
            <a:xfrm rot="8100000">
              <a:off x="8415130" y="2849217"/>
              <a:ext cx="450574" cy="450574"/>
            </a:xfrm>
            <a:prstGeom prst="teardrop">
              <a:avLst>
                <a:gd name="adj" fmla="val 124123"/>
              </a:avLst>
            </a:prstGeom>
            <a:solidFill>
              <a:srgbClr val="EF30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674B97C1-09E9-3549-B8EB-3D2EF15E04FD}"/>
                </a:ext>
              </a:extLst>
            </p:cNvPr>
            <p:cNvSpPr/>
            <p:nvPr/>
          </p:nvSpPr>
          <p:spPr>
            <a:xfrm>
              <a:off x="8545167" y="2979254"/>
              <a:ext cx="190500" cy="190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9" name="Group 38">
            <a:extLst>
              <a:ext uri="{FF2B5EF4-FFF2-40B4-BE49-F238E27FC236}">
                <a16:creationId xmlns:a16="http://schemas.microsoft.com/office/drawing/2014/main" id="{898B7CED-B955-D441-B324-4ED11228F68A}"/>
              </a:ext>
            </a:extLst>
          </p:cNvPr>
          <p:cNvGrpSpPr/>
          <p:nvPr/>
        </p:nvGrpSpPr>
        <p:grpSpPr>
          <a:xfrm>
            <a:off x="4985637" y="3639002"/>
            <a:ext cx="276426" cy="276426"/>
            <a:chOff x="6036326" y="2497800"/>
            <a:chExt cx="450575" cy="450574"/>
          </a:xfrm>
        </p:grpSpPr>
        <p:sp>
          <p:nvSpPr>
            <p:cNvPr id="40" name="Teardrop 39">
              <a:extLst>
                <a:ext uri="{FF2B5EF4-FFF2-40B4-BE49-F238E27FC236}">
                  <a16:creationId xmlns:a16="http://schemas.microsoft.com/office/drawing/2014/main" id="{0FC5E380-4B78-A148-BDBA-C7AA563B7E71}"/>
                </a:ext>
              </a:extLst>
            </p:cNvPr>
            <p:cNvSpPr/>
            <p:nvPr/>
          </p:nvSpPr>
          <p:spPr>
            <a:xfrm rot="8100000">
              <a:off x="6036326" y="2497800"/>
              <a:ext cx="450575" cy="450574"/>
            </a:xfrm>
            <a:prstGeom prst="teardrop">
              <a:avLst>
                <a:gd name="adj" fmla="val 124123"/>
              </a:avLst>
            </a:prstGeom>
            <a:solidFill>
              <a:srgbClr val="EF307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1" name="Oval 40">
              <a:extLst>
                <a:ext uri="{FF2B5EF4-FFF2-40B4-BE49-F238E27FC236}">
                  <a16:creationId xmlns:a16="http://schemas.microsoft.com/office/drawing/2014/main" id="{70C24510-EC2F-674E-9204-33DF1E3FD04F}"/>
                </a:ext>
              </a:extLst>
            </p:cNvPr>
            <p:cNvSpPr/>
            <p:nvPr/>
          </p:nvSpPr>
          <p:spPr>
            <a:xfrm>
              <a:off x="6166361" y="2627836"/>
              <a:ext cx="190500" cy="190500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57" name="TextBox 56">
            <a:extLst>
              <a:ext uri="{FF2B5EF4-FFF2-40B4-BE49-F238E27FC236}">
                <a16:creationId xmlns:a16="http://schemas.microsoft.com/office/drawing/2014/main" id="{BA7C1A74-F02A-4742-A4BD-80095DCAAF71}"/>
              </a:ext>
            </a:extLst>
          </p:cNvPr>
          <p:cNvSpPr txBox="1"/>
          <p:nvPr/>
        </p:nvSpPr>
        <p:spPr>
          <a:xfrm>
            <a:off x="233243" y="771439"/>
            <a:ext cx="242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2F92"/>
                </a:solidFill>
              </a:rPr>
              <a:t> </a:t>
            </a:r>
            <a:endParaRPr lang="en-US" sz="2000" b="1" i="1" dirty="0">
              <a:solidFill>
                <a:schemeClr val="bg1"/>
              </a:solidFill>
            </a:endParaRPr>
          </a:p>
        </p:txBody>
      </p:sp>
      <p:sp>
        <p:nvSpPr>
          <p:cNvPr id="59" name="Rectangle 4">
            <a:extLst>
              <a:ext uri="{FF2B5EF4-FFF2-40B4-BE49-F238E27FC236}">
                <a16:creationId xmlns:a16="http://schemas.microsoft.com/office/drawing/2014/main" id="{909A0328-1195-7D40-9C81-DE7C117B70B8}"/>
              </a:ext>
            </a:extLst>
          </p:cNvPr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EE8D1C0-6B00-CC46-81BC-B7DB9997BD36}"/>
              </a:ext>
            </a:extLst>
          </p:cNvPr>
          <p:cNvSpPr txBox="1"/>
          <p:nvPr/>
        </p:nvSpPr>
        <p:spPr>
          <a:xfrm>
            <a:off x="229934" y="730823"/>
            <a:ext cx="16589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FFFF00"/>
                </a:solidFill>
              </a:rPr>
              <a:t>Epidemiologia</a:t>
            </a:r>
            <a:endParaRPr lang="en-US" sz="2000" i="1" dirty="0">
              <a:solidFill>
                <a:srgbClr val="FFFF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7BB037-8437-D449-9879-D109113BF5FE}"/>
              </a:ext>
            </a:extLst>
          </p:cNvPr>
          <p:cNvSpPr txBox="1"/>
          <p:nvPr/>
        </p:nvSpPr>
        <p:spPr>
          <a:xfrm>
            <a:off x="707833" y="1717341"/>
            <a:ext cx="77283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>
                <a:solidFill>
                  <a:srgbClr val="FFFF00"/>
                </a:solidFill>
              </a:rPr>
              <a:t>2000 </a:t>
            </a:r>
            <a:r>
              <a:rPr lang="en-US" sz="2000" i="1" dirty="0" err="1">
                <a:solidFill>
                  <a:srgbClr val="FFFF00"/>
                </a:solidFill>
              </a:rPr>
              <a:t>artigos</a:t>
            </a:r>
            <a:r>
              <a:rPr lang="en-US" sz="2000" i="1" dirty="0">
                <a:solidFill>
                  <a:srgbClr val="FFFF00"/>
                </a:solidFill>
              </a:rPr>
              <a:t>, 200 </a:t>
            </a:r>
            <a:r>
              <a:rPr lang="en-US" sz="2000" i="1" dirty="0" err="1">
                <a:solidFill>
                  <a:srgbClr val="FFFF00"/>
                </a:solidFill>
              </a:rPr>
              <a:t>periódicos</a:t>
            </a:r>
            <a:r>
              <a:rPr lang="en-US" sz="2000" i="1" dirty="0">
                <a:solidFill>
                  <a:srgbClr val="FFFF00"/>
                </a:solidFill>
              </a:rPr>
              <a:t> (</a:t>
            </a:r>
            <a:r>
              <a:rPr lang="en-US" sz="2000" i="1" dirty="0" err="1">
                <a:solidFill>
                  <a:srgbClr val="FFFF00"/>
                </a:solidFill>
              </a:rPr>
              <a:t>presumidos</a:t>
            </a:r>
            <a:r>
              <a:rPr lang="en-US" sz="2000" i="1" dirty="0">
                <a:solidFill>
                  <a:srgbClr val="FFFF00"/>
                </a:solidFill>
              </a:rPr>
              <a:t>); survey: high income countries</a:t>
            </a:r>
          </a:p>
        </p:txBody>
      </p:sp>
    </p:spTree>
    <p:extLst>
      <p:ext uri="{BB962C8B-B14F-4D97-AF65-F5344CB8AC3E}">
        <p14:creationId xmlns:p14="http://schemas.microsoft.com/office/powerpoint/2010/main" val="2565067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/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36" name="Retângulo 35"/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653478-7047-CC4B-B07C-039606DDFB39}"/>
              </a:ext>
            </a:extLst>
          </p:cNvPr>
          <p:cNvSpPr txBox="1"/>
          <p:nvPr/>
        </p:nvSpPr>
        <p:spPr>
          <a:xfrm>
            <a:off x="229934" y="730823"/>
            <a:ext cx="16589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FFFF00"/>
                </a:solidFill>
              </a:rPr>
              <a:t>Epidemiologia</a:t>
            </a:r>
            <a:endParaRPr lang="en-US" sz="2000" i="1" dirty="0">
              <a:solidFill>
                <a:srgbClr val="FFFF00"/>
              </a:solidFill>
            </a:endParaRP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BBD3FB74-7746-E84D-81E2-54F916CB11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07" y="1727748"/>
            <a:ext cx="8848985" cy="4309071"/>
          </a:xfrm>
          <a:prstGeom prst="round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78D49E-908F-8849-839C-5E93EA648EE1}"/>
              </a:ext>
            </a:extLst>
          </p:cNvPr>
          <p:cNvSpPr txBox="1"/>
          <p:nvPr/>
        </p:nvSpPr>
        <p:spPr>
          <a:xfrm>
            <a:off x="0" y="6488668"/>
            <a:ext cx="2902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" dirty="0" err="1">
                <a:solidFill>
                  <a:srgbClr val="FFFF00"/>
                </a:solidFill>
              </a:rPr>
              <a:t>Moher</a:t>
            </a:r>
            <a:r>
              <a:rPr lang="fr" dirty="0">
                <a:solidFill>
                  <a:srgbClr val="FFFF00"/>
                </a:solidFill>
              </a:rPr>
              <a:t> D et al, </a:t>
            </a:r>
            <a:r>
              <a:rPr lang="fr" i="1" dirty="0">
                <a:solidFill>
                  <a:srgbClr val="FFFF00"/>
                </a:solidFill>
              </a:rPr>
              <a:t>Nature </a:t>
            </a:r>
            <a:r>
              <a:rPr lang="fr" dirty="0">
                <a:solidFill>
                  <a:srgbClr val="FFFF00"/>
                </a:solidFill>
              </a:rPr>
              <a:t>(2017)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30685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4"/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36" name="Retângulo 35"/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1653478-7047-CC4B-B07C-039606DDFB39}"/>
              </a:ext>
            </a:extLst>
          </p:cNvPr>
          <p:cNvSpPr txBox="1"/>
          <p:nvPr/>
        </p:nvSpPr>
        <p:spPr>
          <a:xfrm>
            <a:off x="229934" y="730823"/>
            <a:ext cx="16589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FFFF00"/>
                </a:solidFill>
              </a:rPr>
              <a:t>Epidemiologia</a:t>
            </a:r>
            <a:endParaRPr lang="en-US" sz="2000" i="1" dirty="0">
              <a:solidFill>
                <a:srgbClr val="FFFF00"/>
              </a:solidFill>
            </a:endParaRP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9B788B6A-0FD9-4141-A461-AF9BDBAACB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66508" y="1224121"/>
            <a:ext cx="6226643" cy="5246862"/>
          </a:xfrm>
          <a:prstGeom prst="roundRect">
            <a:avLst>
              <a:gd name="adj" fmla="val 6101"/>
            </a:avLst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3299273-63E1-094F-B907-967892E67E4E}"/>
              </a:ext>
            </a:extLst>
          </p:cNvPr>
          <p:cNvSpPr txBox="1"/>
          <p:nvPr/>
        </p:nvSpPr>
        <p:spPr>
          <a:xfrm>
            <a:off x="0" y="6488668"/>
            <a:ext cx="2902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" dirty="0" err="1">
                <a:solidFill>
                  <a:srgbClr val="FFFF00"/>
                </a:solidFill>
              </a:rPr>
              <a:t>Moher</a:t>
            </a:r>
            <a:r>
              <a:rPr lang="fr" dirty="0">
                <a:solidFill>
                  <a:srgbClr val="FFFF00"/>
                </a:solidFill>
              </a:rPr>
              <a:t> D et al, </a:t>
            </a:r>
            <a:r>
              <a:rPr lang="fr" i="1" dirty="0">
                <a:solidFill>
                  <a:srgbClr val="FFFF00"/>
                </a:solidFill>
              </a:rPr>
              <a:t>Nature </a:t>
            </a:r>
            <a:r>
              <a:rPr lang="fr" dirty="0">
                <a:solidFill>
                  <a:srgbClr val="FFFF00"/>
                </a:solidFill>
              </a:rPr>
              <a:t>(2017)</a:t>
            </a:r>
            <a:endParaRPr lang="en-US" dirty="0">
              <a:solidFill>
                <a:srgbClr val="FFFF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7712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tângulo 35"/>
          <p:cNvSpPr/>
          <p:nvPr/>
        </p:nvSpPr>
        <p:spPr bwMode="auto">
          <a:xfrm>
            <a:off x="295015" y="707964"/>
            <a:ext cx="8368482" cy="45719"/>
          </a:xfrm>
          <a:prstGeom prst="rect">
            <a:avLst/>
          </a:prstGeom>
          <a:gradFill flip="none" rotWithShape="1">
            <a:gsLst>
              <a:gs pos="0">
                <a:schemeClr val="accent3">
                  <a:lumMod val="0"/>
                  <a:lumOff val="100000"/>
                </a:schemeClr>
              </a:gs>
              <a:gs pos="35000">
                <a:schemeClr val="accent3">
                  <a:lumMod val="0"/>
                  <a:lumOff val="100000"/>
                </a:schemeClr>
              </a:gs>
              <a:gs pos="100000">
                <a:schemeClr val="accent3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12700" cap="flat" cmpd="sng" algn="ctr">
            <a:noFill/>
            <a:prstDash val="solid"/>
            <a:round/>
            <a:headEnd type="none" w="med" len="med"/>
            <a:tailEnd type="triangle" w="lg" len="med"/>
          </a:ln>
          <a:effectLst/>
        </p:spPr>
        <p:txBody>
          <a:bodyPr/>
          <a:lstStyle>
            <a:lvl1pPr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742950" indent="-28575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2pPr>
            <a:lvl3pPr marL="11430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3pPr>
            <a:lvl4pPr marL="16002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4pPr>
            <a:lvl5pPr marL="2057400" indent="-228600"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1200" b="1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9pPr>
          </a:lstStyle>
          <a:p>
            <a:pPr algn="ctr" eaLnBrk="1" hangingPunct="1"/>
            <a:endParaRPr lang="pt-BR" altLang="pt-BR">
              <a:solidFill>
                <a:srgbClr val="00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6A080D-08FF-F348-9DCC-6E308E84F339}"/>
              </a:ext>
            </a:extLst>
          </p:cNvPr>
          <p:cNvSpPr txBox="1"/>
          <p:nvPr/>
        </p:nvSpPr>
        <p:spPr>
          <a:xfrm>
            <a:off x="34506" y="6488668"/>
            <a:ext cx="2902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" dirty="0" err="1">
                <a:solidFill>
                  <a:srgbClr val="FFFF00"/>
                </a:solidFill>
              </a:rPr>
              <a:t>Moher</a:t>
            </a:r>
            <a:r>
              <a:rPr lang="fr" dirty="0">
                <a:solidFill>
                  <a:srgbClr val="FFFF00"/>
                </a:solidFill>
              </a:rPr>
              <a:t> D et al, </a:t>
            </a:r>
            <a:r>
              <a:rPr lang="fr" i="1" dirty="0">
                <a:solidFill>
                  <a:srgbClr val="FFFF00"/>
                </a:solidFill>
              </a:rPr>
              <a:t>Nature </a:t>
            </a:r>
            <a:r>
              <a:rPr lang="fr" dirty="0">
                <a:solidFill>
                  <a:srgbClr val="FFFF00"/>
                </a:solidFill>
              </a:rPr>
              <a:t>(2017)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BA7C1A74-F02A-4742-A4BD-80095DCAAF71}"/>
              </a:ext>
            </a:extLst>
          </p:cNvPr>
          <p:cNvSpPr txBox="1"/>
          <p:nvPr/>
        </p:nvSpPr>
        <p:spPr>
          <a:xfrm>
            <a:off x="233243" y="771439"/>
            <a:ext cx="24237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i="1" dirty="0">
                <a:solidFill>
                  <a:srgbClr val="FF2F92"/>
                </a:solidFill>
              </a:rPr>
              <a:t> </a:t>
            </a:r>
            <a:endParaRPr lang="en-US" sz="2000" b="1" i="1" dirty="0">
              <a:solidFill>
                <a:schemeClr val="bg1"/>
              </a:solidFill>
            </a:endParaRPr>
          </a:p>
        </p:txBody>
      </p:sp>
      <p:sp>
        <p:nvSpPr>
          <p:cNvPr id="59" name="Rectangle 4">
            <a:extLst>
              <a:ext uri="{FF2B5EF4-FFF2-40B4-BE49-F238E27FC236}">
                <a16:creationId xmlns:a16="http://schemas.microsoft.com/office/drawing/2014/main" id="{909A0328-1195-7D40-9C81-DE7C117B70B8}"/>
              </a:ext>
            </a:extLst>
          </p:cNvPr>
          <p:cNvSpPr txBox="1">
            <a:spLocks noChangeArrowheads="1"/>
          </p:cNvSpPr>
          <p:nvPr/>
        </p:nvSpPr>
        <p:spPr>
          <a:xfrm>
            <a:off x="233243" y="134008"/>
            <a:ext cx="8893175" cy="12954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 lang="pt-BR" altLang="en-US" sz="3200" b="1" kern="0" dirty="0">
                <a:solidFill>
                  <a:srgbClr val="FFFF00"/>
                </a:solidFill>
                <a:latin typeface="Calibri" panose="020F0502020204030204" pitchFamily="34" charset="0"/>
                <a:ea typeface="Al Nile" charset="-78"/>
                <a:cs typeface="Calibri" panose="020F0502020204030204" pitchFamily="34" charset="0"/>
              </a:rPr>
              <a:t>Periódicos Predatórios</a:t>
            </a:r>
            <a:endParaRPr lang="en-US" altLang="en-US" sz="3200" b="1" kern="0" dirty="0">
              <a:solidFill>
                <a:srgbClr val="FFFF00"/>
              </a:solidFill>
              <a:latin typeface="Calibri" panose="020F0502020204030204" pitchFamily="34" charset="0"/>
              <a:ea typeface="Al Nile" charset="-78"/>
              <a:cs typeface="Calibri" panose="020F0502020204030204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1EE8D1C0-6B00-CC46-81BC-B7DB9997BD36}"/>
              </a:ext>
            </a:extLst>
          </p:cNvPr>
          <p:cNvSpPr txBox="1"/>
          <p:nvPr/>
        </p:nvSpPr>
        <p:spPr>
          <a:xfrm>
            <a:off x="229934" y="730823"/>
            <a:ext cx="177010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i="1" dirty="0" err="1">
                <a:solidFill>
                  <a:srgbClr val="FFFF00"/>
                </a:solidFill>
              </a:rPr>
              <a:t>Impacto</a:t>
            </a:r>
            <a:r>
              <a:rPr lang="en-US" sz="2000" i="1" dirty="0">
                <a:solidFill>
                  <a:srgbClr val="FFFF00"/>
                </a:solidFill>
              </a:rPr>
              <a:t> Global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E7BB037-8437-D449-9879-D109113BF5FE}"/>
              </a:ext>
            </a:extLst>
          </p:cNvPr>
          <p:cNvSpPr txBox="1"/>
          <p:nvPr/>
        </p:nvSpPr>
        <p:spPr>
          <a:xfrm>
            <a:off x="34506" y="1795390"/>
            <a:ext cx="8628991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i="1" dirty="0">
                <a:solidFill>
                  <a:srgbClr val="FFFF00"/>
                </a:solidFill>
              </a:rPr>
              <a:t>2000 </a:t>
            </a:r>
            <a:r>
              <a:rPr lang="en-US" sz="2400" i="1" dirty="0" err="1">
                <a:solidFill>
                  <a:srgbClr val="FFFF00"/>
                </a:solidFill>
              </a:rPr>
              <a:t>artigos</a:t>
            </a:r>
            <a:r>
              <a:rPr lang="en-US" sz="2400" i="1" dirty="0">
                <a:solidFill>
                  <a:srgbClr val="FFFF00"/>
                </a:solidFill>
              </a:rPr>
              <a:t>, 200 </a:t>
            </a:r>
            <a:r>
              <a:rPr lang="en-US" sz="2400" i="1" dirty="0" err="1">
                <a:solidFill>
                  <a:srgbClr val="FFFF00"/>
                </a:solidFill>
              </a:rPr>
              <a:t>periódicos</a:t>
            </a:r>
            <a:r>
              <a:rPr lang="en-US" sz="2400" i="1" dirty="0">
                <a:solidFill>
                  <a:srgbClr val="FFFF00"/>
                </a:solidFill>
              </a:rPr>
              <a:t> (</a:t>
            </a:r>
            <a:r>
              <a:rPr lang="en-US" sz="2400" i="1" dirty="0" err="1">
                <a:solidFill>
                  <a:srgbClr val="FFFF00"/>
                </a:solidFill>
              </a:rPr>
              <a:t>presumidos</a:t>
            </a:r>
            <a:r>
              <a:rPr lang="en-US" sz="2400" i="1" dirty="0">
                <a:solidFill>
                  <a:srgbClr val="FFFF00"/>
                </a:solidFill>
              </a:rPr>
              <a:t>); survey: high income countries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4221058-7E65-8843-80FA-8509B473ADFB}"/>
              </a:ext>
            </a:extLst>
          </p:cNvPr>
          <p:cNvSpPr txBox="1"/>
          <p:nvPr/>
        </p:nvSpPr>
        <p:spPr>
          <a:xfrm>
            <a:off x="229934" y="2899474"/>
            <a:ext cx="35072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 18000 com </a:t>
            </a:r>
            <a:r>
              <a:rPr lang="en-US" sz="2400" dirty="0" err="1">
                <a:solidFill>
                  <a:srgbClr val="FFFF00"/>
                </a:solidFill>
              </a:rPr>
              <a:t>financiamento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8466A83-75BE-0C4F-A2C0-7D1EC7F4DE1E}"/>
              </a:ext>
            </a:extLst>
          </p:cNvPr>
          <p:cNvSpPr txBox="1"/>
          <p:nvPr/>
        </p:nvSpPr>
        <p:spPr>
          <a:xfrm>
            <a:off x="281693" y="3880956"/>
            <a:ext cx="27305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9 Harvard University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1A8A41-6E3E-7349-9403-9899E73F8B6C}"/>
              </a:ext>
            </a:extLst>
          </p:cNvPr>
          <p:cNvSpPr txBox="1"/>
          <p:nvPr/>
        </p:nvSpPr>
        <p:spPr>
          <a:xfrm>
            <a:off x="274037" y="4374045"/>
            <a:ext cx="288149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11 University of Texas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BC6158D-9144-D54E-A09B-B736C39F2A80}"/>
              </a:ext>
            </a:extLst>
          </p:cNvPr>
          <p:cNvSpPr txBox="1"/>
          <p:nvPr/>
        </p:nvSpPr>
        <p:spPr>
          <a:xfrm>
            <a:off x="274037" y="4890455"/>
            <a:ext cx="304301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2 </a:t>
            </a:r>
            <a:r>
              <a:rPr lang="en-US" sz="2400" dirty="0" err="1">
                <a:solidFill>
                  <a:srgbClr val="FFFF00"/>
                </a:solidFill>
              </a:rPr>
              <a:t>milhões</a:t>
            </a:r>
            <a:r>
              <a:rPr lang="en-US" sz="2400" dirty="0">
                <a:solidFill>
                  <a:srgbClr val="FFFF00"/>
                </a:solidFill>
              </a:rPr>
              <a:t> de </a:t>
            </a:r>
            <a:r>
              <a:rPr lang="en-US" sz="2400" dirty="0" err="1">
                <a:solidFill>
                  <a:srgbClr val="FFFF00"/>
                </a:solidFill>
              </a:rPr>
              <a:t>pacientes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DB8D67CD-9FB5-5E49-B671-0328A2620CC8}"/>
              </a:ext>
            </a:extLst>
          </p:cNvPr>
          <p:cNvSpPr txBox="1"/>
          <p:nvPr/>
        </p:nvSpPr>
        <p:spPr>
          <a:xfrm>
            <a:off x="281693" y="5458624"/>
            <a:ext cx="18389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8000 </a:t>
            </a:r>
            <a:r>
              <a:rPr lang="en-US" sz="2400" dirty="0" err="1">
                <a:solidFill>
                  <a:srgbClr val="FFFF00"/>
                </a:solidFill>
              </a:rPr>
              <a:t>animais</a:t>
            </a:r>
            <a:endParaRPr lang="en-US" sz="2400" dirty="0">
              <a:solidFill>
                <a:srgbClr val="FFFF00"/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2F8645-4BEC-724E-ABD1-99A60ABC9E4C}"/>
              </a:ext>
            </a:extLst>
          </p:cNvPr>
          <p:cNvSpPr txBox="1"/>
          <p:nvPr/>
        </p:nvSpPr>
        <p:spPr>
          <a:xfrm>
            <a:off x="279800" y="3395001"/>
            <a:ext cx="12522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FFFF00"/>
                </a:solidFill>
              </a:rPr>
              <a:t>17% NIH</a:t>
            </a:r>
          </a:p>
        </p:txBody>
      </p:sp>
    </p:spTree>
    <p:extLst>
      <p:ext uri="{BB962C8B-B14F-4D97-AF65-F5344CB8AC3E}">
        <p14:creationId xmlns:p14="http://schemas.microsoft.com/office/powerpoint/2010/main" val="2928386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5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24743</TotalTime>
  <Words>2269</Words>
  <Application>Microsoft Macintosh PowerPoint</Application>
  <PresentationFormat>On-screen Show (4:3)</PresentationFormat>
  <Paragraphs>411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4" baseType="lpstr">
      <vt:lpstr>Al Nile</vt:lpstr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Eliana Silva</dc:creator>
  <cp:lastModifiedBy>Helal, Lucas</cp:lastModifiedBy>
  <cp:revision>513</cp:revision>
  <dcterms:created xsi:type="dcterms:W3CDTF">2017-04-24T15:20:29Z</dcterms:created>
  <dcterms:modified xsi:type="dcterms:W3CDTF">2019-05-07T14:28:27Z</dcterms:modified>
</cp:coreProperties>
</file>

<file path=docProps/thumbnail.jpeg>
</file>